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042a41a7ff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3042a41a7ff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042a41a7ff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3042a41a7ff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42a41a7ff_0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3042a41a7ff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042a41a7ff_0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3042a41a7ff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042a41a7ff_0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3042a41a7ff_0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042a41a7ff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042a41a7ff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042a41a7ff_0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3042a41a7ff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042a41a7ff_0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3042a41a7ff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042a41a7ff_0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042a41a7ff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042a41a7ff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042a41a7ff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042a41a7ff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042a41a7ff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g3042a41a7ff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042a41a7ff_0_1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3042a41a7ff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042a41a7ff_0_2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3042a41a7ff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042a41a7ff_0_2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042a41a7ff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042a41a7ff_0_2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3042a41a7ff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42a41a7ff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3042a41a7ff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0440b5ba3e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0440b5ba3e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30440b5ba3e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042a41a7ff_0_2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3042a41a7ff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042a41a7ff_0_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3042a41a7ff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042a41a7ff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3042a41a7ff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042a41a7ff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3042a41a7f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042a41a7ff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g3042a41a7ff_0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3042a41a7ff_0_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042a41a7ff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3042a41a7ff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042a41a7ff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3042a41a7ff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0658f69031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0658f69031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0658f69031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30658f6903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658f69031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30658f6903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0658f69031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0658f69031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0658f69031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30658f69031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0658f69031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30658f69031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0658f69031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0658f69031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042a41a7ff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3042a41a7ff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042a41a7ff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3042a41a7ff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042a41a7ff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3042a41a7ff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042a41a7ff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3042a41a7ff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3ed6be737_0_2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2d3ed6be737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d3ed6be73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2d3ed6be73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d3ed6be73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2d3ed6be73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d3ed6be737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d3ed6be737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d3ed6be737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2d3ed6be737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d3ed6be737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2d3ed6be737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d3ed6be737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2d3ed6be737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d3ed6be737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2d3ed6be737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d3ed6be737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2d3ed6be737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d3ed6be737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2d3ed6be737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d3ed6be737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2d3ed6be737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d3ed6be737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2d3ed6be737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d3ed6be737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2d3ed6be737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d3ed6be737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2d3ed6be737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d3ed6be737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2d3ed6be737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d3ed6be737_0_1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2d3ed6be737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d3ed6be737_0_1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2d3ed6be737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d3ed6be737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2d3ed6be737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065ea8e3d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065ea8e3d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3065ea8e3d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d3ed6be737_0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2d3ed6be737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d3ed6be737_0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2d3ed6be737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d3ed6be737_0_1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2d3ed6be737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d3ed6be737_0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g2d3ed6be737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d3ed6be737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g2d3ed6be737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d3ed6be737_0_2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2d3ed6be737_0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06816521a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306816521a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0696e37b7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g30696e37b7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0696e37b7c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g30696e37b7c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0696e37b7c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g30696e37b7c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042a41a7ff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3042a41a7ff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0696e37b7c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0696e37b7c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30696e37b7c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089faca9be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3089faca9be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089faca9be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089faca9be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g3089faca9be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0696e37b7c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30696e37b7c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0696e37b7c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30696e37b7c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0696e37b7c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g30696e37b7c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0696e37b7c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g30696e37b7c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0696e37b7c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g30696e37b7c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0696e37b7c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g30696e37b7c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0696e37b7c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30696e37b7c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042a41a7ff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3042a41a7ff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0696e37b7c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g30696e37b7c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0696e37b7c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g30696e37b7c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0696e37b7c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g30696e37b7c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0696e37b7c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g30696e37b7c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d3ed6be737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2d3ed6be73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3ed6be737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2d3ed6be737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0696e37b7c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g30696e37b7c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3089faca9b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3089faca9be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3089faca9be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d3ed6be73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2d3ed6be73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d3ed6be737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g2d3ed6be737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042a41a7ff_0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3042a41a7ff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a:stretch/>
        </p:blipFill>
        <p:spPr>
          <a:xfrm>
            <a:off x="-4" y="0"/>
            <a:ext cx="12188952" cy="6858000"/>
          </a:xfrm>
          <a:prstGeom prst="rect">
            <a:avLst/>
          </a:prstGeom>
          <a:noFill/>
          <a:ln>
            <a:noFill/>
          </a:ln>
        </p:spPr>
      </p:pic>
      <p:sp>
        <p:nvSpPr>
          <p:cNvPr id="20" name="Google Shape;20;p2"/>
          <p:cNvSpPr txBox="1">
            <a:spLocks noGrp="1"/>
          </p:cNvSpPr>
          <p:nvPr>
            <p:ph type="body" idx="1"/>
          </p:nvPr>
        </p:nvSpPr>
        <p:spPr>
          <a:xfrm>
            <a:off x="658368" y="3968496"/>
            <a:ext cx="6638544" cy="1650381"/>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1000"/>
              </a:spcBef>
              <a:spcAft>
                <a:spcPts val="0"/>
              </a:spcAft>
              <a:buSzPts val="2800"/>
              <a:buNone/>
              <a:defRPr sz="2800" b="0" i="0">
                <a:solidFill>
                  <a:schemeClr val="lt1"/>
                </a:solidFill>
                <a:latin typeface="Georgia"/>
                <a:ea typeface="Georgia"/>
                <a:cs typeface="Georgia"/>
                <a:sym typeface="Georgia"/>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p:cNvSpPr txBox="1">
            <a:spLocks noGrp="1"/>
          </p:cNvSpPr>
          <p:nvPr>
            <p:ph type="ctrTitle"/>
          </p:nvPr>
        </p:nvSpPr>
        <p:spPr>
          <a:xfrm>
            <a:off x="658368" y="1490472"/>
            <a:ext cx="6638544" cy="2386584"/>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 name="Google Shape;22;p2"/>
          <p:cNvPicPr preferRelativeResize="0"/>
          <p:nvPr/>
        </p:nvPicPr>
        <p:blipFill rotWithShape="1">
          <a:blip r:embed="rId3">
            <a:alphaModFix/>
          </a:blip>
          <a:srcRect/>
          <a:stretch/>
        </p:blipFill>
        <p:spPr>
          <a:xfrm>
            <a:off x="658368" y="5391877"/>
            <a:ext cx="2959475" cy="63687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and Chart">
  <p:cSld name="Text and Chart">
    <p:spTree>
      <p:nvGrpSpPr>
        <p:cNvPr id="1" name="Shape 53"/>
        <p:cNvGrpSpPr/>
        <p:nvPr/>
      </p:nvGrpSpPr>
      <p:grpSpPr>
        <a:xfrm>
          <a:off x="0" y="0"/>
          <a:ext cx="0" cy="0"/>
          <a:chOff x="0" y="0"/>
          <a:chExt cx="0" cy="0"/>
        </a:xfrm>
      </p:grpSpPr>
      <p:sp>
        <p:nvSpPr>
          <p:cNvPr id="54" name="Google Shape;54;p11"/>
          <p:cNvSpPr>
            <a:spLocks noGrp="1"/>
          </p:cNvSpPr>
          <p:nvPr>
            <p:ph type="chart" idx="2"/>
          </p:nvPr>
        </p:nvSpPr>
        <p:spPr>
          <a:xfrm>
            <a:off x="5098987" y="1320800"/>
            <a:ext cx="6388100" cy="4465639"/>
          </a:xfrm>
          <a:prstGeom prst="rect">
            <a:avLst/>
          </a:prstGeom>
          <a:solidFill>
            <a:srgbClr val="BFBFBF"/>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500"/>
              </a:spcBef>
              <a:spcAft>
                <a:spcPts val="0"/>
              </a:spcAft>
              <a:buClr>
                <a:srgbClr val="005BBB"/>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rgbClr val="005BBB"/>
              </a:buClr>
              <a:buSzPts val="1800"/>
              <a:buFont typeface="Merriweather Sans"/>
              <a:buChar char="-"/>
              <a:defRPr sz="18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005BBB"/>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005BBB"/>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 name="Google Shape;55;p11"/>
          <p:cNvSpPr txBox="1">
            <a:spLocks noGrp="1"/>
          </p:cNvSpPr>
          <p:nvPr>
            <p:ph type="title"/>
          </p:nvPr>
        </p:nvSpPr>
        <p:spPr>
          <a:xfrm>
            <a:off x="569468" y="1320800"/>
            <a:ext cx="4268653" cy="716084"/>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rgbClr val="005BBB"/>
              </a:buClr>
              <a:buSzPts val="3600"/>
              <a:buFont typeface="Georgia"/>
              <a:buNone/>
              <a:defRPr sz="36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1"/>
          <p:cNvSpPr txBox="1">
            <a:spLocks noGrp="1"/>
          </p:cNvSpPr>
          <p:nvPr>
            <p:ph type="body" idx="1"/>
          </p:nvPr>
        </p:nvSpPr>
        <p:spPr>
          <a:xfrm>
            <a:off x="569469" y="2189263"/>
            <a:ext cx="4002532" cy="276832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i="0">
                <a:solidFill>
                  <a:schemeClr val="dk1"/>
                </a:solidFill>
                <a:latin typeface="Arial"/>
                <a:ea typeface="Arial"/>
                <a:cs typeface="Arial"/>
                <a:sym typeface="Arial"/>
              </a:defRPr>
            </a:lvl1pPr>
            <a:lvl2pPr marL="914400" lvl="1" indent="-228600" algn="l">
              <a:lnSpc>
                <a:spcPct val="100000"/>
              </a:lnSpc>
              <a:spcBef>
                <a:spcPts val="500"/>
              </a:spcBef>
              <a:spcAft>
                <a:spcPts val="0"/>
              </a:spcAft>
              <a:buSzPts val="2000"/>
              <a:buNone/>
              <a:defRPr sz="2000">
                <a:solidFill>
                  <a:srgbClr val="9E9E9E"/>
                </a:solidFill>
              </a:defRPr>
            </a:lvl2pPr>
            <a:lvl3pPr marL="1371600" lvl="2" indent="-228600" algn="l">
              <a:lnSpc>
                <a:spcPct val="100000"/>
              </a:lnSpc>
              <a:spcBef>
                <a:spcPts val="500"/>
              </a:spcBef>
              <a:spcAft>
                <a:spcPts val="0"/>
              </a:spcAft>
              <a:buSzPts val="1800"/>
              <a:buNone/>
              <a:defRPr sz="1800">
                <a:solidFill>
                  <a:srgbClr val="9E9E9E"/>
                </a:solidFill>
              </a:defRPr>
            </a:lvl3pPr>
            <a:lvl4pPr marL="1828800" lvl="3" indent="-228600" algn="l">
              <a:lnSpc>
                <a:spcPct val="90000"/>
              </a:lnSpc>
              <a:spcBef>
                <a:spcPts val="500"/>
              </a:spcBef>
              <a:spcAft>
                <a:spcPts val="0"/>
              </a:spcAft>
              <a:buSzPts val="1600"/>
              <a:buNone/>
              <a:defRPr sz="1600">
                <a:solidFill>
                  <a:srgbClr val="9E9E9E"/>
                </a:solidFill>
              </a:defRPr>
            </a:lvl4pPr>
            <a:lvl5pPr marL="2286000" lvl="4" indent="-228600" algn="l">
              <a:lnSpc>
                <a:spcPct val="90000"/>
              </a:lnSpc>
              <a:spcBef>
                <a:spcPts val="500"/>
              </a:spcBef>
              <a:spcAft>
                <a:spcPts val="0"/>
              </a:spcAft>
              <a:buSzPts val="1600"/>
              <a:buNone/>
              <a:defRPr sz="1600">
                <a:solidFill>
                  <a:srgbClr val="9E9E9E"/>
                </a:solidFill>
              </a:defRPr>
            </a:lvl5pPr>
            <a:lvl6pPr marL="2743200" lvl="5" indent="-228600" algn="l">
              <a:lnSpc>
                <a:spcPct val="90000"/>
              </a:lnSpc>
              <a:spcBef>
                <a:spcPts val="500"/>
              </a:spcBef>
              <a:spcAft>
                <a:spcPts val="0"/>
              </a:spcAft>
              <a:buClr>
                <a:srgbClr val="9E9E9E"/>
              </a:buClr>
              <a:buSzPts val="1600"/>
              <a:buNone/>
              <a:defRPr sz="1600">
                <a:solidFill>
                  <a:srgbClr val="9E9E9E"/>
                </a:solidFill>
              </a:defRPr>
            </a:lvl6pPr>
            <a:lvl7pPr marL="3200400" lvl="6" indent="-228600" algn="l">
              <a:lnSpc>
                <a:spcPct val="90000"/>
              </a:lnSpc>
              <a:spcBef>
                <a:spcPts val="500"/>
              </a:spcBef>
              <a:spcAft>
                <a:spcPts val="0"/>
              </a:spcAft>
              <a:buClr>
                <a:srgbClr val="9E9E9E"/>
              </a:buClr>
              <a:buSzPts val="1600"/>
              <a:buNone/>
              <a:defRPr sz="1600">
                <a:solidFill>
                  <a:srgbClr val="9E9E9E"/>
                </a:solidFill>
              </a:defRPr>
            </a:lvl7pPr>
            <a:lvl8pPr marL="3657600" lvl="7" indent="-228600" algn="l">
              <a:lnSpc>
                <a:spcPct val="90000"/>
              </a:lnSpc>
              <a:spcBef>
                <a:spcPts val="500"/>
              </a:spcBef>
              <a:spcAft>
                <a:spcPts val="0"/>
              </a:spcAft>
              <a:buClr>
                <a:srgbClr val="9E9E9E"/>
              </a:buClr>
              <a:buSzPts val="1600"/>
              <a:buNone/>
              <a:defRPr sz="1600">
                <a:solidFill>
                  <a:srgbClr val="9E9E9E"/>
                </a:solidFill>
              </a:defRPr>
            </a:lvl8pPr>
            <a:lvl9pPr marL="4114800" lvl="8" indent="-228600" algn="l">
              <a:lnSpc>
                <a:spcPct val="90000"/>
              </a:lnSpc>
              <a:spcBef>
                <a:spcPts val="500"/>
              </a:spcBef>
              <a:spcAft>
                <a:spcPts val="0"/>
              </a:spcAft>
              <a:buClr>
                <a:srgbClr val="9E9E9E"/>
              </a:buClr>
              <a:buSzPts val="1600"/>
              <a:buNone/>
              <a:defRPr sz="1600">
                <a:solidFill>
                  <a:srgbClr val="9E9E9E"/>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7"/>
        <p:cNvGrpSpPr/>
        <p:nvPr/>
      </p:nvGrpSpPr>
      <p:grpSpPr>
        <a:xfrm>
          <a:off x="0" y="0"/>
          <a:ext cx="0" cy="0"/>
          <a:chOff x="0" y="0"/>
          <a:chExt cx="0" cy="0"/>
        </a:xfrm>
      </p:grpSpPr>
      <p:pic>
        <p:nvPicPr>
          <p:cNvPr id="58" name="Google Shape;58;p12"/>
          <p:cNvPicPr preferRelativeResize="0"/>
          <p:nvPr/>
        </p:nvPicPr>
        <p:blipFill rotWithShape="1">
          <a:blip r:embed="rId2">
            <a:alphaModFix/>
          </a:blip>
          <a:srcRect/>
          <a:stretch/>
        </p:blipFill>
        <p:spPr>
          <a:xfrm>
            <a:off x="3050" y="0"/>
            <a:ext cx="12188950" cy="6857999"/>
          </a:xfrm>
          <a:prstGeom prst="rect">
            <a:avLst/>
          </a:prstGeom>
          <a:noFill/>
          <a:ln>
            <a:noFill/>
          </a:ln>
        </p:spPr>
      </p:pic>
      <p:pic>
        <p:nvPicPr>
          <p:cNvPr id="59" name="Google Shape;59;p12"/>
          <p:cNvPicPr preferRelativeResize="0"/>
          <p:nvPr/>
        </p:nvPicPr>
        <p:blipFill rotWithShape="1">
          <a:blip r:embed="rId3">
            <a:alphaModFix/>
          </a:blip>
          <a:srcRect/>
          <a:stretch/>
        </p:blipFill>
        <p:spPr>
          <a:xfrm>
            <a:off x="221047" y="108102"/>
            <a:ext cx="2959475" cy="63687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0" y="0"/>
            <a:ext cx="12188952" cy="6858000"/>
          </a:xfrm>
          <a:prstGeom prst="rect">
            <a:avLst/>
          </a:prstGeom>
          <a:noFill/>
          <a:ln>
            <a:noFill/>
          </a:ln>
        </p:spPr>
      </p:pic>
      <p:sp>
        <p:nvSpPr>
          <p:cNvPr id="25" name="Google Shape;25;p3"/>
          <p:cNvSpPr txBox="1">
            <a:spLocks noGrp="1"/>
          </p:cNvSpPr>
          <p:nvPr>
            <p:ph type="ctrTitle"/>
          </p:nvPr>
        </p:nvSpPr>
        <p:spPr>
          <a:xfrm>
            <a:off x="658368" y="1490663"/>
            <a:ext cx="6638544" cy="2387600"/>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658368" y="3970337"/>
            <a:ext cx="6638544" cy="2212976"/>
          </a:xfrm>
          <a:prstGeom prst="rect">
            <a:avLst/>
          </a:prstGeom>
          <a:noFill/>
          <a:ln>
            <a:noFill/>
          </a:ln>
        </p:spPr>
        <p:txBody>
          <a:bodyPr spcFirstLastPara="1" wrap="square" lIns="0" tIns="45700" rIns="91425" bIns="45700" anchor="t" anchorCtr="0">
            <a:noAutofit/>
          </a:bodyPr>
          <a:lstStyle>
            <a:lvl1pPr lvl="0" algn="l">
              <a:lnSpc>
                <a:spcPct val="100000"/>
              </a:lnSpc>
              <a:spcBef>
                <a:spcPts val="1000"/>
              </a:spcBef>
              <a:spcAft>
                <a:spcPts val="0"/>
              </a:spcAft>
              <a:buSzPts val="2800"/>
              <a:buNone/>
              <a:defRPr sz="2800" b="0">
                <a:solidFill>
                  <a:schemeClr val="lt1"/>
                </a:solidFill>
                <a:latin typeface="Georgia"/>
                <a:ea typeface="Georgia"/>
                <a:cs typeface="Georgia"/>
                <a:sym typeface="Georgia"/>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7" name="Google Shape;27;p3"/>
          <p:cNvPicPr preferRelativeResize="0"/>
          <p:nvPr/>
        </p:nvPicPr>
        <p:blipFill rotWithShape="1">
          <a:blip r:embed="rId3">
            <a:alphaModFix/>
          </a:blip>
          <a:srcRect/>
          <a:stretch/>
        </p:blipFill>
        <p:spPr>
          <a:xfrm>
            <a:off x="221047" y="108102"/>
            <a:ext cx="2959475" cy="63687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Column Text">
  <p:cSld name="1 Column Text">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569468" y="2189263"/>
            <a:ext cx="6402832" cy="379048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i="0">
                <a:solidFill>
                  <a:schemeClr val="dk1"/>
                </a:solidFill>
                <a:latin typeface="Arial"/>
                <a:ea typeface="Arial"/>
                <a:cs typeface="Arial"/>
                <a:sym typeface="Arial"/>
              </a:defRPr>
            </a:lvl1pPr>
            <a:lvl2pPr marL="914400" lvl="1" indent="-228600" algn="l">
              <a:lnSpc>
                <a:spcPct val="100000"/>
              </a:lnSpc>
              <a:spcBef>
                <a:spcPts val="500"/>
              </a:spcBef>
              <a:spcAft>
                <a:spcPts val="0"/>
              </a:spcAft>
              <a:buSzPts val="2000"/>
              <a:buNone/>
              <a:defRPr sz="2000">
                <a:solidFill>
                  <a:srgbClr val="9E9E9E"/>
                </a:solidFill>
              </a:defRPr>
            </a:lvl2pPr>
            <a:lvl3pPr marL="1371600" lvl="2" indent="-228600" algn="l">
              <a:lnSpc>
                <a:spcPct val="100000"/>
              </a:lnSpc>
              <a:spcBef>
                <a:spcPts val="500"/>
              </a:spcBef>
              <a:spcAft>
                <a:spcPts val="0"/>
              </a:spcAft>
              <a:buSzPts val="1800"/>
              <a:buNone/>
              <a:defRPr sz="1800">
                <a:solidFill>
                  <a:srgbClr val="9E9E9E"/>
                </a:solidFill>
              </a:defRPr>
            </a:lvl3pPr>
            <a:lvl4pPr marL="1828800" lvl="3" indent="-228600" algn="l">
              <a:lnSpc>
                <a:spcPct val="90000"/>
              </a:lnSpc>
              <a:spcBef>
                <a:spcPts val="500"/>
              </a:spcBef>
              <a:spcAft>
                <a:spcPts val="0"/>
              </a:spcAft>
              <a:buSzPts val="1600"/>
              <a:buNone/>
              <a:defRPr sz="1600">
                <a:solidFill>
                  <a:srgbClr val="9E9E9E"/>
                </a:solidFill>
              </a:defRPr>
            </a:lvl4pPr>
            <a:lvl5pPr marL="2286000" lvl="4" indent="-228600" algn="l">
              <a:lnSpc>
                <a:spcPct val="90000"/>
              </a:lnSpc>
              <a:spcBef>
                <a:spcPts val="500"/>
              </a:spcBef>
              <a:spcAft>
                <a:spcPts val="0"/>
              </a:spcAft>
              <a:buSzPts val="1600"/>
              <a:buNone/>
              <a:defRPr sz="1600">
                <a:solidFill>
                  <a:srgbClr val="9E9E9E"/>
                </a:solidFill>
              </a:defRPr>
            </a:lvl5pPr>
            <a:lvl6pPr marL="2743200" lvl="5" indent="-228600" algn="l">
              <a:lnSpc>
                <a:spcPct val="90000"/>
              </a:lnSpc>
              <a:spcBef>
                <a:spcPts val="500"/>
              </a:spcBef>
              <a:spcAft>
                <a:spcPts val="0"/>
              </a:spcAft>
              <a:buClr>
                <a:srgbClr val="9E9E9E"/>
              </a:buClr>
              <a:buSzPts val="1600"/>
              <a:buNone/>
              <a:defRPr sz="1600">
                <a:solidFill>
                  <a:srgbClr val="9E9E9E"/>
                </a:solidFill>
              </a:defRPr>
            </a:lvl6pPr>
            <a:lvl7pPr marL="3200400" lvl="6" indent="-228600" algn="l">
              <a:lnSpc>
                <a:spcPct val="90000"/>
              </a:lnSpc>
              <a:spcBef>
                <a:spcPts val="500"/>
              </a:spcBef>
              <a:spcAft>
                <a:spcPts val="0"/>
              </a:spcAft>
              <a:buClr>
                <a:srgbClr val="9E9E9E"/>
              </a:buClr>
              <a:buSzPts val="1600"/>
              <a:buNone/>
              <a:defRPr sz="1600">
                <a:solidFill>
                  <a:srgbClr val="9E9E9E"/>
                </a:solidFill>
              </a:defRPr>
            </a:lvl7pPr>
            <a:lvl8pPr marL="3657600" lvl="7" indent="-228600" algn="l">
              <a:lnSpc>
                <a:spcPct val="90000"/>
              </a:lnSpc>
              <a:spcBef>
                <a:spcPts val="500"/>
              </a:spcBef>
              <a:spcAft>
                <a:spcPts val="0"/>
              </a:spcAft>
              <a:buClr>
                <a:srgbClr val="9E9E9E"/>
              </a:buClr>
              <a:buSzPts val="1600"/>
              <a:buNone/>
              <a:defRPr sz="1600">
                <a:solidFill>
                  <a:srgbClr val="9E9E9E"/>
                </a:solidFill>
              </a:defRPr>
            </a:lvl8pPr>
            <a:lvl9pPr marL="4114800" lvl="8" indent="-228600" algn="l">
              <a:lnSpc>
                <a:spcPct val="90000"/>
              </a:lnSpc>
              <a:spcBef>
                <a:spcPts val="500"/>
              </a:spcBef>
              <a:spcAft>
                <a:spcPts val="0"/>
              </a:spcAft>
              <a:buClr>
                <a:srgbClr val="9E9E9E"/>
              </a:buClr>
              <a:buSzPts val="1600"/>
              <a:buNone/>
              <a:defRPr sz="1600">
                <a:solidFill>
                  <a:srgbClr val="9E9E9E"/>
                </a:solidFill>
              </a:defRPr>
            </a:lvl9pPr>
          </a:lstStyle>
          <a:p>
            <a:endParaRPr/>
          </a:p>
        </p:txBody>
      </p:sp>
      <p:sp>
        <p:nvSpPr>
          <p:cNvPr id="30" name="Google Shape;30;p4"/>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Georgia"/>
              <a:buNone/>
              <a:defRPr sz="36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Column Text">
  <p:cSld name="2 Column Text">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566928" y="2185416"/>
            <a:ext cx="4179753" cy="351140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i="0">
                <a:solidFill>
                  <a:schemeClr val="dk1"/>
                </a:solidFill>
                <a:latin typeface="Arial"/>
                <a:ea typeface="Arial"/>
                <a:cs typeface="Arial"/>
                <a:sym typeface="Arial"/>
              </a:defRPr>
            </a:lvl1pPr>
            <a:lvl2pPr marL="914400" lvl="1" indent="-228600" algn="l">
              <a:lnSpc>
                <a:spcPct val="100000"/>
              </a:lnSpc>
              <a:spcBef>
                <a:spcPts val="500"/>
              </a:spcBef>
              <a:spcAft>
                <a:spcPts val="0"/>
              </a:spcAft>
              <a:buSzPts val="2000"/>
              <a:buNone/>
              <a:defRPr sz="2000">
                <a:solidFill>
                  <a:srgbClr val="9E9E9E"/>
                </a:solidFill>
              </a:defRPr>
            </a:lvl2pPr>
            <a:lvl3pPr marL="1371600" lvl="2" indent="-228600" algn="l">
              <a:lnSpc>
                <a:spcPct val="100000"/>
              </a:lnSpc>
              <a:spcBef>
                <a:spcPts val="500"/>
              </a:spcBef>
              <a:spcAft>
                <a:spcPts val="0"/>
              </a:spcAft>
              <a:buSzPts val="1800"/>
              <a:buNone/>
              <a:defRPr sz="1800">
                <a:solidFill>
                  <a:srgbClr val="9E9E9E"/>
                </a:solidFill>
              </a:defRPr>
            </a:lvl3pPr>
            <a:lvl4pPr marL="1828800" lvl="3" indent="-228600" algn="l">
              <a:lnSpc>
                <a:spcPct val="90000"/>
              </a:lnSpc>
              <a:spcBef>
                <a:spcPts val="500"/>
              </a:spcBef>
              <a:spcAft>
                <a:spcPts val="0"/>
              </a:spcAft>
              <a:buSzPts val="1600"/>
              <a:buNone/>
              <a:defRPr sz="1600">
                <a:solidFill>
                  <a:srgbClr val="9E9E9E"/>
                </a:solidFill>
              </a:defRPr>
            </a:lvl4pPr>
            <a:lvl5pPr marL="2286000" lvl="4" indent="-228600" algn="l">
              <a:lnSpc>
                <a:spcPct val="90000"/>
              </a:lnSpc>
              <a:spcBef>
                <a:spcPts val="500"/>
              </a:spcBef>
              <a:spcAft>
                <a:spcPts val="0"/>
              </a:spcAft>
              <a:buSzPts val="1600"/>
              <a:buNone/>
              <a:defRPr sz="1600">
                <a:solidFill>
                  <a:srgbClr val="9E9E9E"/>
                </a:solidFill>
              </a:defRPr>
            </a:lvl5pPr>
            <a:lvl6pPr marL="2743200" lvl="5" indent="-228600" algn="l">
              <a:lnSpc>
                <a:spcPct val="90000"/>
              </a:lnSpc>
              <a:spcBef>
                <a:spcPts val="500"/>
              </a:spcBef>
              <a:spcAft>
                <a:spcPts val="0"/>
              </a:spcAft>
              <a:buClr>
                <a:srgbClr val="9E9E9E"/>
              </a:buClr>
              <a:buSzPts val="1600"/>
              <a:buNone/>
              <a:defRPr sz="1600">
                <a:solidFill>
                  <a:srgbClr val="9E9E9E"/>
                </a:solidFill>
              </a:defRPr>
            </a:lvl6pPr>
            <a:lvl7pPr marL="3200400" lvl="6" indent="-228600" algn="l">
              <a:lnSpc>
                <a:spcPct val="90000"/>
              </a:lnSpc>
              <a:spcBef>
                <a:spcPts val="500"/>
              </a:spcBef>
              <a:spcAft>
                <a:spcPts val="0"/>
              </a:spcAft>
              <a:buClr>
                <a:srgbClr val="9E9E9E"/>
              </a:buClr>
              <a:buSzPts val="1600"/>
              <a:buNone/>
              <a:defRPr sz="1600">
                <a:solidFill>
                  <a:srgbClr val="9E9E9E"/>
                </a:solidFill>
              </a:defRPr>
            </a:lvl7pPr>
            <a:lvl8pPr marL="3657600" lvl="7" indent="-228600" algn="l">
              <a:lnSpc>
                <a:spcPct val="90000"/>
              </a:lnSpc>
              <a:spcBef>
                <a:spcPts val="500"/>
              </a:spcBef>
              <a:spcAft>
                <a:spcPts val="0"/>
              </a:spcAft>
              <a:buClr>
                <a:srgbClr val="9E9E9E"/>
              </a:buClr>
              <a:buSzPts val="1600"/>
              <a:buNone/>
              <a:defRPr sz="1600">
                <a:solidFill>
                  <a:srgbClr val="9E9E9E"/>
                </a:solidFill>
              </a:defRPr>
            </a:lvl8pPr>
            <a:lvl9pPr marL="4114800" lvl="8" indent="-228600" algn="l">
              <a:lnSpc>
                <a:spcPct val="90000"/>
              </a:lnSpc>
              <a:spcBef>
                <a:spcPts val="500"/>
              </a:spcBef>
              <a:spcAft>
                <a:spcPts val="0"/>
              </a:spcAft>
              <a:buClr>
                <a:srgbClr val="9E9E9E"/>
              </a:buClr>
              <a:buSzPts val="1600"/>
              <a:buNone/>
              <a:defRPr sz="1600">
                <a:solidFill>
                  <a:srgbClr val="9E9E9E"/>
                </a:solidFill>
              </a:defRPr>
            </a:lvl9pPr>
          </a:lstStyle>
          <a:p>
            <a:endParaRPr/>
          </a:p>
        </p:txBody>
      </p:sp>
      <p:sp>
        <p:nvSpPr>
          <p:cNvPr id="33" name="Google Shape;33;p5"/>
          <p:cNvSpPr txBox="1">
            <a:spLocks noGrp="1"/>
          </p:cNvSpPr>
          <p:nvPr>
            <p:ph type="body" idx="2"/>
          </p:nvPr>
        </p:nvSpPr>
        <p:spPr>
          <a:xfrm>
            <a:off x="5029200" y="2185416"/>
            <a:ext cx="4179753" cy="351140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i="0">
                <a:solidFill>
                  <a:schemeClr val="dk1"/>
                </a:solidFill>
                <a:latin typeface="Arial"/>
                <a:ea typeface="Arial"/>
                <a:cs typeface="Arial"/>
                <a:sym typeface="Arial"/>
              </a:defRPr>
            </a:lvl1pPr>
            <a:lvl2pPr marL="914400" lvl="1" indent="-228600" algn="l">
              <a:lnSpc>
                <a:spcPct val="100000"/>
              </a:lnSpc>
              <a:spcBef>
                <a:spcPts val="500"/>
              </a:spcBef>
              <a:spcAft>
                <a:spcPts val="0"/>
              </a:spcAft>
              <a:buSzPts val="2000"/>
              <a:buNone/>
              <a:defRPr sz="2000">
                <a:solidFill>
                  <a:srgbClr val="9E9E9E"/>
                </a:solidFill>
              </a:defRPr>
            </a:lvl2pPr>
            <a:lvl3pPr marL="1371600" lvl="2" indent="-228600" algn="l">
              <a:lnSpc>
                <a:spcPct val="100000"/>
              </a:lnSpc>
              <a:spcBef>
                <a:spcPts val="500"/>
              </a:spcBef>
              <a:spcAft>
                <a:spcPts val="0"/>
              </a:spcAft>
              <a:buSzPts val="1800"/>
              <a:buNone/>
              <a:defRPr sz="1800">
                <a:solidFill>
                  <a:srgbClr val="9E9E9E"/>
                </a:solidFill>
              </a:defRPr>
            </a:lvl3pPr>
            <a:lvl4pPr marL="1828800" lvl="3" indent="-228600" algn="l">
              <a:lnSpc>
                <a:spcPct val="90000"/>
              </a:lnSpc>
              <a:spcBef>
                <a:spcPts val="500"/>
              </a:spcBef>
              <a:spcAft>
                <a:spcPts val="0"/>
              </a:spcAft>
              <a:buSzPts val="1600"/>
              <a:buNone/>
              <a:defRPr sz="1600">
                <a:solidFill>
                  <a:srgbClr val="9E9E9E"/>
                </a:solidFill>
              </a:defRPr>
            </a:lvl4pPr>
            <a:lvl5pPr marL="2286000" lvl="4" indent="-228600" algn="l">
              <a:lnSpc>
                <a:spcPct val="90000"/>
              </a:lnSpc>
              <a:spcBef>
                <a:spcPts val="500"/>
              </a:spcBef>
              <a:spcAft>
                <a:spcPts val="0"/>
              </a:spcAft>
              <a:buSzPts val="1600"/>
              <a:buNone/>
              <a:defRPr sz="1600">
                <a:solidFill>
                  <a:srgbClr val="9E9E9E"/>
                </a:solidFill>
              </a:defRPr>
            </a:lvl5pPr>
            <a:lvl6pPr marL="2743200" lvl="5" indent="-228600" algn="l">
              <a:lnSpc>
                <a:spcPct val="90000"/>
              </a:lnSpc>
              <a:spcBef>
                <a:spcPts val="500"/>
              </a:spcBef>
              <a:spcAft>
                <a:spcPts val="0"/>
              </a:spcAft>
              <a:buClr>
                <a:srgbClr val="9E9E9E"/>
              </a:buClr>
              <a:buSzPts val="1600"/>
              <a:buNone/>
              <a:defRPr sz="1600">
                <a:solidFill>
                  <a:srgbClr val="9E9E9E"/>
                </a:solidFill>
              </a:defRPr>
            </a:lvl6pPr>
            <a:lvl7pPr marL="3200400" lvl="6" indent="-228600" algn="l">
              <a:lnSpc>
                <a:spcPct val="90000"/>
              </a:lnSpc>
              <a:spcBef>
                <a:spcPts val="500"/>
              </a:spcBef>
              <a:spcAft>
                <a:spcPts val="0"/>
              </a:spcAft>
              <a:buClr>
                <a:srgbClr val="9E9E9E"/>
              </a:buClr>
              <a:buSzPts val="1600"/>
              <a:buNone/>
              <a:defRPr sz="1600">
                <a:solidFill>
                  <a:srgbClr val="9E9E9E"/>
                </a:solidFill>
              </a:defRPr>
            </a:lvl7pPr>
            <a:lvl8pPr marL="3657600" lvl="7" indent="-228600" algn="l">
              <a:lnSpc>
                <a:spcPct val="90000"/>
              </a:lnSpc>
              <a:spcBef>
                <a:spcPts val="500"/>
              </a:spcBef>
              <a:spcAft>
                <a:spcPts val="0"/>
              </a:spcAft>
              <a:buClr>
                <a:srgbClr val="9E9E9E"/>
              </a:buClr>
              <a:buSzPts val="1600"/>
              <a:buNone/>
              <a:defRPr sz="1600">
                <a:solidFill>
                  <a:srgbClr val="9E9E9E"/>
                </a:solidFill>
              </a:defRPr>
            </a:lvl8pPr>
            <a:lvl9pPr marL="4114800" lvl="8" indent="-228600" algn="l">
              <a:lnSpc>
                <a:spcPct val="90000"/>
              </a:lnSpc>
              <a:spcBef>
                <a:spcPts val="500"/>
              </a:spcBef>
              <a:spcAft>
                <a:spcPts val="0"/>
              </a:spcAft>
              <a:buClr>
                <a:srgbClr val="9E9E9E"/>
              </a:buClr>
              <a:buSzPts val="1600"/>
              <a:buNone/>
              <a:defRPr sz="1600">
                <a:solidFill>
                  <a:srgbClr val="9E9E9E"/>
                </a:solidFill>
              </a:defRPr>
            </a:lvl9pPr>
          </a:lstStyle>
          <a:p>
            <a:endParaRPr/>
          </a:p>
        </p:txBody>
      </p:sp>
      <p:sp>
        <p:nvSpPr>
          <p:cNvPr id="34" name="Google Shape;34;p5"/>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Georgia"/>
              <a:buNone/>
              <a:defRPr sz="36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35"/>
        <p:cNvGrpSpPr/>
        <p:nvPr/>
      </p:nvGrpSpPr>
      <p:grpSpPr>
        <a:xfrm>
          <a:off x="0" y="0"/>
          <a:ext cx="0" cy="0"/>
          <a:chOff x="0" y="0"/>
          <a:chExt cx="0" cy="0"/>
        </a:xfrm>
      </p:grpSpPr>
      <p:sp>
        <p:nvSpPr>
          <p:cNvPr id="36" name="Google Shape;36;p6"/>
          <p:cNvSpPr txBox="1">
            <a:spLocks noGrp="1"/>
          </p:cNvSpPr>
          <p:nvPr>
            <p:ph type="body" idx="1"/>
          </p:nvPr>
        </p:nvSpPr>
        <p:spPr>
          <a:xfrm>
            <a:off x="566928" y="2185416"/>
            <a:ext cx="8557757" cy="3732425"/>
          </a:xfrm>
          <a:prstGeom prst="rect">
            <a:avLst/>
          </a:prstGeom>
          <a:noFill/>
          <a:ln>
            <a:noFill/>
          </a:ln>
        </p:spPr>
        <p:txBody>
          <a:bodyPr spcFirstLastPara="1" wrap="square" lIns="182875" tIns="45700" rIns="182875" bIns="45700" anchor="t" anchorCtr="0">
            <a:noAutofit/>
          </a:bodyPr>
          <a:lstStyle>
            <a:lvl1pPr marL="457200" marR="0" lvl="0" indent="-367030" algn="l">
              <a:lnSpc>
                <a:spcPct val="100000"/>
              </a:lnSpc>
              <a:spcBef>
                <a:spcPts val="1000"/>
              </a:spcBef>
              <a:spcAft>
                <a:spcPts val="0"/>
              </a:spcAft>
              <a:buClr>
                <a:srgbClr val="005BBB"/>
              </a:buClr>
              <a:buSzPts val="2180"/>
              <a:buFont typeface="Arial"/>
              <a:buChar char="•"/>
              <a:defRPr sz="2000" b="0" i="0">
                <a:solidFill>
                  <a:schemeClr val="dk1"/>
                </a:solidFill>
                <a:latin typeface="Arial"/>
                <a:ea typeface="Arial"/>
                <a:cs typeface="Arial"/>
                <a:sym typeface="Arial"/>
              </a:defRPr>
            </a:lvl1pPr>
            <a:lvl2pPr marL="914400" lvl="1" indent="-228600" algn="l">
              <a:lnSpc>
                <a:spcPct val="100000"/>
              </a:lnSpc>
              <a:spcBef>
                <a:spcPts val="500"/>
              </a:spcBef>
              <a:spcAft>
                <a:spcPts val="0"/>
              </a:spcAft>
              <a:buSzPts val="2000"/>
              <a:buNone/>
              <a:defRPr sz="2000">
                <a:solidFill>
                  <a:srgbClr val="9E9E9E"/>
                </a:solidFill>
              </a:defRPr>
            </a:lvl2pPr>
            <a:lvl3pPr marL="1371600" lvl="2" indent="-228600" algn="l">
              <a:lnSpc>
                <a:spcPct val="100000"/>
              </a:lnSpc>
              <a:spcBef>
                <a:spcPts val="500"/>
              </a:spcBef>
              <a:spcAft>
                <a:spcPts val="0"/>
              </a:spcAft>
              <a:buSzPts val="1800"/>
              <a:buNone/>
              <a:defRPr sz="1800">
                <a:solidFill>
                  <a:srgbClr val="9E9E9E"/>
                </a:solidFill>
              </a:defRPr>
            </a:lvl3pPr>
            <a:lvl4pPr marL="1828800" lvl="3" indent="-228600" algn="l">
              <a:lnSpc>
                <a:spcPct val="90000"/>
              </a:lnSpc>
              <a:spcBef>
                <a:spcPts val="500"/>
              </a:spcBef>
              <a:spcAft>
                <a:spcPts val="0"/>
              </a:spcAft>
              <a:buSzPts val="1600"/>
              <a:buNone/>
              <a:defRPr sz="1600">
                <a:solidFill>
                  <a:srgbClr val="9E9E9E"/>
                </a:solidFill>
              </a:defRPr>
            </a:lvl4pPr>
            <a:lvl5pPr marL="2286000" lvl="4" indent="-228600" algn="l">
              <a:lnSpc>
                <a:spcPct val="90000"/>
              </a:lnSpc>
              <a:spcBef>
                <a:spcPts val="500"/>
              </a:spcBef>
              <a:spcAft>
                <a:spcPts val="0"/>
              </a:spcAft>
              <a:buSzPts val="1600"/>
              <a:buNone/>
              <a:defRPr sz="1600">
                <a:solidFill>
                  <a:srgbClr val="9E9E9E"/>
                </a:solidFill>
              </a:defRPr>
            </a:lvl5pPr>
            <a:lvl6pPr marL="2743200" lvl="5" indent="-228600" algn="l">
              <a:lnSpc>
                <a:spcPct val="90000"/>
              </a:lnSpc>
              <a:spcBef>
                <a:spcPts val="500"/>
              </a:spcBef>
              <a:spcAft>
                <a:spcPts val="0"/>
              </a:spcAft>
              <a:buClr>
                <a:srgbClr val="9E9E9E"/>
              </a:buClr>
              <a:buSzPts val="1600"/>
              <a:buNone/>
              <a:defRPr sz="1600">
                <a:solidFill>
                  <a:srgbClr val="9E9E9E"/>
                </a:solidFill>
              </a:defRPr>
            </a:lvl6pPr>
            <a:lvl7pPr marL="3200400" lvl="6" indent="-228600" algn="l">
              <a:lnSpc>
                <a:spcPct val="90000"/>
              </a:lnSpc>
              <a:spcBef>
                <a:spcPts val="500"/>
              </a:spcBef>
              <a:spcAft>
                <a:spcPts val="0"/>
              </a:spcAft>
              <a:buClr>
                <a:srgbClr val="9E9E9E"/>
              </a:buClr>
              <a:buSzPts val="1600"/>
              <a:buNone/>
              <a:defRPr sz="1600">
                <a:solidFill>
                  <a:srgbClr val="9E9E9E"/>
                </a:solidFill>
              </a:defRPr>
            </a:lvl7pPr>
            <a:lvl8pPr marL="3657600" lvl="7" indent="-228600" algn="l">
              <a:lnSpc>
                <a:spcPct val="90000"/>
              </a:lnSpc>
              <a:spcBef>
                <a:spcPts val="500"/>
              </a:spcBef>
              <a:spcAft>
                <a:spcPts val="0"/>
              </a:spcAft>
              <a:buClr>
                <a:srgbClr val="9E9E9E"/>
              </a:buClr>
              <a:buSzPts val="1600"/>
              <a:buNone/>
              <a:defRPr sz="1600">
                <a:solidFill>
                  <a:srgbClr val="9E9E9E"/>
                </a:solidFill>
              </a:defRPr>
            </a:lvl8pPr>
            <a:lvl9pPr marL="4114800" lvl="8" indent="-228600" algn="l">
              <a:lnSpc>
                <a:spcPct val="90000"/>
              </a:lnSpc>
              <a:spcBef>
                <a:spcPts val="500"/>
              </a:spcBef>
              <a:spcAft>
                <a:spcPts val="0"/>
              </a:spcAft>
              <a:buClr>
                <a:srgbClr val="9E9E9E"/>
              </a:buClr>
              <a:buSzPts val="1600"/>
              <a:buNone/>
              <a:defRPr sz="1600">
                <a:solidFill>
                  <a:srgbClr val="9E9E9E"/>
                </a:solidFill>
              </a:defRPr>
            </a:lvl9pPr>
          </a:lstStyle>
          <a:p>
            <a:endParaRPr/>
          </a:p>
        </p:txBody>
      </p:sp>
      <p:sp>
        <p:nvSpPr>
          <p:cNvPr id="37" name="Google Shape;37;p6"/>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Georgia"/>
              <a:buNone/>
              <a:defRPr sz="36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 3 level Bullet List">
  <p:cSld name=" 3 level Bullet Lis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Georgia"/>
              <a:buNone/>
              <a:defRPr sz="36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
          <p:cNvSpPr txBox="1">
            <a:spLocks noGrp="1"/>
          </p:cNvSpPr>
          <p:nvPr>
            <p:ph type="body" idx="1"/>
          </p:nvPr>
        </p:nvSpPr>
        <p:spPr>
          <a:xfrm>
            <a:off x="566928" y="2185416"/>
            <a:ext cx="9678987" cy="3848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005BBB"/>
              </a:buClr>
              <a:buSzPts val="1700"/>
              <a:buFont typeface="Arial"/>
              <a:buNone/>
              <a:defRPr sz="1700" b="1">
                <a:solidFill>
                  <a:srgbClr val="005BBB"/>
                </a:solidFill>
                <a:latin typeface="Arial"/>
                <a:ea typeface="Arial"/>
                <a:cs typeface="Arial"/>
                <a:sym typeface="Arial"/>
              </a:defRPr>
            </a:lvl1pPr>
            <a:lvl2pPr marL="914400" lvl="1" indent="-355600" algn="l">
              <a:lnSpc>
                <a:spcPct val="100000"/>
              </a:lnSpc>
              <a:spcBef>
                <a:spcPts val="500"/>
              </a:spcBef>
              <a:spcAft>
                <a:spcPts val="0"/>
              </a:spcAft>
              <a:buClr>
                <a:srgbClr val="005BBB"/>
              </a:buClr>
              <a:buSzPts val="2000"/>
              <a:buFont typeface="Arial"/>
              <a:buChar char="•"/>
              <a:defRPr sz="2000">
                <a:solidFill>
                  <a:schemeClr val="dk1"/>
                </a:solidFill>
                <a:latin typeface="Arial"/>
                <a:ea typeface="Arial"/>
                <a:cs typeface="Arial"/>
                <a:sym typeface="Arial"/>
              </a:defRPr>
            </a:lvl2pPr>
            <a:lvl3pPr marL="1371600" marR="0" lvl="2" indent="-355600" algn="l">
              <a:lnSpc>
                <a:spcPct val="100000"/>
              </a:lnSpc>
              <a:spcBef>
                <a:spcPts val="500"/>
              </a:spcBef>
              <a:spcAft>
                <a:spcPts val="0"/>
              </a:spcAft>
              <a:buClr>
                <a:srgbClr val="005BBB"/>
              </a:buClr>
              <a:buSzPts val="2000"/>
              <a:buFont typeface="Merriweather Sans"/>
              <a:buChar char="-"/>
              <a:defRPr sz="2000">
                <a:solidFill>
                  <a:schemeClr val="dk1"/>
                </a:solidFill>
                <a:latin typeface="Arial"/>
                <a:ea typeface="Arial"/>
                <a:cs typeface="Arial"/>
                <a:sym typeface="Arial"/>
              </a:defRPr>
            </a:lvl3pPr>
            <a:lvl4pPr marL="1828800" lvl="3" indent="-342900" algn="l">
              <a:lnSpc>
                <a:spcPct val="90000"/>
              </a:lnSpc>
              <a:spcBef>
                <a:spcPts val="500"/>
              </a:spcBef>
              <a:spcAft>
                <a:spcPts val="0"/>
              </a:spcAft>
              <a:buClr>
                <a:srgbClr val="005BBB"/>
              </a:buClr>
              <a:buSzPts val="1800"/>
              <a:buChar char="•"/>
              <a:defRPr>
                <a:solidFill>
                  <a:srgbClr val="666666"/>
                </a:solidFill>
                <a:latin typeface="Arial"/>
                <a:ea typeface="Arial"/>
                <a:cs typeface="Arial"/>
                <a:sym typeface="Arial"/>
              </a:defRPr>
            </a:lvl4pPr>
            <a:lvl5pPr marL="2286000" lvl="4" indent="-342900" algn="l">
              <a:lnSpc>
                <a:spcPct val="90000"/>
              </a:lnSpc>
              <a:spcBef>
                <a:spcPts val="500"/>
              </a:spcBef>
              <a:spcAft>
                <a:spcPts val="0"/>
              </a:spcAft>
              <a:buClr>
                <a:srgbClr val="005BBB"/>
              </a:buClr>
              <a:buSzPts val="1800"/>
              <a:buChar char="•"/>
              <a:defRPr>
                <a:solidFill>
                  <a:srgbClr val="666666"/>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and Photo">
  <p:cSld name="Text and Photo">
    <p:spTree>
      <p:nvGrpSpPr>
        <p:cNvPr id="1" name="Shape 41"/>
        <p:cNvGrpSpPr/>
        <p:nvPr/>
      </p:nvGrpSpPr>
      <p:grpSpPr>
        <a:xfrm>
          <a:off x="0" y="0"/>
          <a:ext cx="0" cy="0"/>
          <a:chOff x="0" y="0"/>
          <a:chExt cx="0" cy="0"/>
        </a:xfrm>
      </p:grpSpPr>
      <p:sp>
        <p:nvSpPr>
          <p:cNvPr id="42" name="Google Shape;42;p8"/>
          <p:cNvSpPr>
            <a:spLocks noGrp="1"/>
          </p:cNvSpPr>
          <p:nvPr>
            <p:ph type="pic" idx="2"/>
          </p:nvPr>
        </p:nvSpPr>
        <p:spPr>
          <a:xfrm>
            <a:off x="5098566" y="930275"/>
            <a:ext cx="7093434" cy="5930900"/>
          </a:xfrm>
          <a:prstGeom prst="rect">
            <a:avLst/>
          </a:prstGeom>
          <a:solidFill>
            <a:srgbClr val="BFBFBF"/>
          </a:solidFill>
          <a:ln>
            <a:noFill/>
          </a:ln>
        </p:spPr>
      </p:sp>
      <p:sp>
        <p:nvSpPr>
          <p:cNvPr id="43" name="Google Shape;43;p8"/>
          <p:cNvSpPr txBox="1">
            <a:spLocks noGrp="1"/>
          </p:cNvSpPr>
          <p:nvPr>
            <p:ph type="title"/>
          </p:nvPr>
        </p:nvSpPr>
        <p:spPr>
          <a:xfrm>
            <a:off x="569468" y="1320800"/>
            <a:ext cx="4268653"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Georgia"/>
              <a:buNone/>
              <a:defRPr sz="36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8"/>
          <p:cNvSpPr txBox="1">
            <a:spLocks noGrp="1"/>
          </p:cNvSpPr>
          <p:nvPr>
            <p:ph type="body" idx="1"/>
          </p:nvPr>
        </p:nvSpPr>
        <p:spPr>
          <a:xfrm>
            <a:off x="569469" y="2189263"/>
            <a:ext cx="4002532" cy="276832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i="0">
                <a:solidFill>
                  <a:schemeClr val="dk1"/>
                </a:solidFill>
                <a:latin typeface="Arial"/>
                <a:ea typeface="Arial"/>
                <a:cs typeface="Arial"/>
                <a:sym typeface="Arial"/>
              </a:defRPr>
            </a:lvl1pPr>
            <a:lvl2pPr marL="914400" lvl="1" indent="-228600" algn="l">
              <a:lnSpc>
                <a:spcPct val="100000"/>
              </a:lnSpc>
              <a:spcBef>
                <a:spcPts val="500"/>
              </a:spcBef>
              <a:spcAft>
                <a:spcPts val="0"/>
              </a:spcAft>
              <a:buSzPts val="2000"/>
              <a:buNone/>
              <a:defRPr sz="2000">
                <a:solidFill>
                  <a:srgbClr val="9E9E9E"/>
                </a:solidFill>
              </a:defRPr>
            </a:lvl2pPr>
            <a:lvl3pPr marL="1371600" lvl="2" indent="-228600" algn="l">
              <a:lnSpc>
                <a:spcPct val="100000"/>
              </a:lnSpc>
              <a:spcBef>
                <a:spcPts val="500"/>
              </a:spcBef>
              <a:spcAft>
                <a:spcPts val="0"/>
              </a:spcAft>
              <a:buSzPts val="1800"/>
              <a:buNone/>
              <a:defRPr sz="1800">
                <a:solidFill>
                  <a:srgbClr val="9E9E9E"/>
                </a:solidFill>
              </a:defRPr>
            </a:lvl3pPr>
            <a:lvl4pPr marL="1828800" lvl="3" indent="-228600" algn="l">
              <a:lnSpc>
                <a:spcPct val="90000"/>
              </a:lnSpc>
              <a:spcBef>
                <a:spcPts val="500"/>
              </a:spcBef>
              <a:spcAft>
                <a:spcPts val="0"/>
              </a:spcAft>
              <a:buSzPts val="1600"/>
              <a:buNone/>
              <a:defRPr sz="1600">
                <a:solidFill>
                  <a:srgbClr val="9E9E9E"/>
                </a:solidFill>
              </a:defRPr>
            </a:lvl4pPr>
            <a:lvl5pPr marL="2286000" lvl="4" indent="-228600" algn="l">
              <a:lnSpc>
                <a:spcPct val="90000"/>
              </a:lnSpc>
              <a:spcBef>
                <a:spcPts val="500"/>
              </a:spcBef>
              <a:spcAft>
                <a:spcPts val="0"/>
              </a:spcAft>
              <a:buSzPts val="1600"/>
              <a:buNone/>
              <a:defRPr sz="1600">
                <a:solidFill>
                  <a:srgbClr val="9E9E9E"/>
                </a:solidFill>
              </a:defRPr>
            </a:lvl5pPr>
            <a:lvl6pPr marL="2743200" lvl="5" indent="-228600" algn="l">
              <a:lnSpc>
                <a:spcPct val="90000"/>
              </a:lnSpc>
              <a:spcBef>
                <a:spcPts val="500"/>
              </a:spcBef>
              <a:spcAft>
                <a:spcPts val="0"/>
              </a:spcAft>
              <a:buClr>
                <a:srgbClr val="9E9E9E"/>
              </a:buClr>
              <a:buSzPts val="1600"/>
              <a:buNone/>
              <a:defRPr sz="1600">
                <a:solidFill>
                  <a:srgbClr val="9E9E9E"/>
                </a:solidFill>
              </a:defRPr>
            </a:lvl6pPr>
            <a:lvl7pPr marL="3200400" lvl="6" indent="-228600" algn="l">
              <a:lnSpc>
                <a:spcPct val="90000"/>
              </a:lnSpc>
              <a:spcBef>
                <a:spcPts val="500"/>
              </a:spcBef>
              <a:spcAft>
                <a:spcPts val="0"/>
              </a:spcAft>
              <a:buClr>
                <a:srgbClr val="9E9E9E"/>
              </a:buClr>
              <a:buSzPts val="1600"/>
              <a:buNone/>
              <a:defRPr sz="1600">
                <a:solidFill>
                  <a:srgbClr val="9E9E9E"/>
                </a:solidFill>
              </a:defRPr>
            </a:lvl7pPr>
            <a:lvl8pPr marL="3657600" lvl="7" indent="-228600" algn="l">
              <a:lnSpc>
                <a:spcPct val="90000"/>
              </a:lnSpc>
              <a:spcBef>
                <a:spcPts val="500"/>
              </a:spcBef>
              <a:spcAft>
                <a:spcPts val="0"/>
              </a:spcAft>
              <a:buClr>
                <a:srgbClr val="9E9E9E"/>
              </a:buClr>
              <a:buSzPts val="1600"/>
              <a:buNone/>
              <a:defRPr sz="1600">
                <a:solidFill>
                  <a:srgbClr val="9E9E9E"/>
                </a:solidFill>
              </a:defRPr>
            </a:lvl8pPr>
            <a:lvl9pPr marL="4114800" lvl="8" indent="-228600" algn="l">
              <a:lnSpc>
                <a:spcPct val="90000"/>
              </a:lnSpc>
              <a:spcBef>
                <a:spcPts val="500"/>
              </a:spcBef>
              <a:spcAft>
                <a:spcPts val="0"/>
              </a:spcAft>
              <a:buClr>
                <a:srgbClr val="9E9E9E"/>
              </a:buClr>
              <a:buSzPts val="1600"/>
              <a:buNone/>
              <a:defRPr sz="1600">
                <a:solidFill>
                  <a:srgbClr val="9E9E9E"/>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and 3 Photos">
  <p:cSld name="Text and 3 Photos">
    <p:spTree>
      <p:nvGrpSpPr>
        <p:cNvPr id="1" name="Shape 45"/>
        <p:cNvGrpSpPr/>
        <p:nvPr/>
      </p:nvGrpSpPr>
      <p:grpSpPr>
        <a:xfrm>
          <a:off x="0" y="0"/>
          <a:ext cx="0" cy="0"/>
          <a:chOff x="0" y="0"/>
          <a:chExt cx="0" cy="0"/>
        </a:xfrm>
      </p:grpSpPr>
      <p:sp>
        <p:nvSpPr>
          <p:cNvPr id="46" name="Google Shape;46;p9"/>
          <p:cNvSpPr>
            <a:spLocks noGrp="1"/>
          </p:cNvSpPr>
          <p:nvPr>
            <p:ph type="pic" idx="2"/>
          </p:nvPr>
        </p:nvSpPr>
        <p:spPr>
          <a:xfrm>
            <a:off x="5114631" y="934720"/>
            <a:ext cx="7077369" cy="3064678"/>
          </a:xfrm>
          <a:prstGeom prst="rect">
            <a:avLst/>
          </a:prstGeom>
          <a:solidFill>
            <a:srgbClr val="BFBFBF"/>
          </a:solidFill>
          <a:ln w="9525" cap="flat" cmpd="sng">
            <a:solidFill>
              <a:schemeClr val="lt1"/>
            </a:solidFill>
            <a:prstDash val="solid"/>
            <a:round/>
            <a:headEnd type="none" w="sm" len="sm"/>
            <a:tailEnd type="none" w="sm" len="sm"/>
          </a:ln>
        </p:spPr>
      </p:sp>
      <p:sp>
        <p:nvSpPr>
          <p:cNvPr id="47" name="Google Shape;47;p9"/>
          <p:cNvSpPr txBox="1">
            <a:spLocks noGrp="1"/>
          </p:cNvSpPr>
          <p:nvPr>
            <p:ph type="title"/>
          </p:nvPr>
        </p:nvSpPr>
        <p:spPr>
          <a:xfrm>
            <a:off x="569468" y="1320800"/>
            <a:ext cx="4268653"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Georgia"/>
              <a:buNone/>
              <a:defRPr sz="36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9"/>
          <p:cNvSpPr>
            <a:spLocks noGrp="1"/>
          </p:cNvSpPr>
          <p:nvPr>
            <p:ph type="pic" idx="3"/>
          </p:nvPr>
        </p:nvSpPr>
        <p:spPr>
          <a:xfrm>
            <a:off x="5114631" y="3998296"/>
            <a:ext cx="3602522" cy="2857500"/>
          </a:xfrm>
          <a:prstGeom prst="rect">
            <a:avLst/>
          </a:prstGeom>
          <a:solidFill>
            <a:srgbClr val="BFBFBF"/>
          </a:solidFill>
          <a:ln w="9525" cap="flat" cmpd="sng">
            <a:solidFill>
              <a:schemeClr val="lt1"/>
            </a:solidFill>
            <a:prstDash val="solid"/>
            <a:round/>
            <a:headEnd type="none" w="sm" len="sm"/>
            <a:tailEnd type="none" w="sm" len="sm"/>
          </a:ln>
        </p:spPr>
      </p:sp>
      <p:sp>
        <p:nvSpPr>
          <p:cNvPr id="49" name="Google Shape;49;p9"/>
          <p:cNvSpPr>
            <a:spLocks noGrp="1"/>
          </p:cNvSpPr>
          <p:nvPr>
            <p:ph type="pic" idx="4"/>
          </p:nvPr>
        </p:nvSpPr>
        <p:spPr>
          <a:xfrm>
            <a:off x="8701089" y="3998296"/>
            <a:ext cx="3490912" cy="2857500"/>
          </a:xfrm>
          <a:prstGeom prst="rect">
            <a:avLst/>
          </a:prstGeom>
          <a:solidFill>
            <a:srgbClr val="BFBFBF"/>
          </a:solidFill>
          <a:ln w="9525" cap="flat" cmpd="sng">
            <a:solidFill>
              <a:schemeClr val="lt1"/>
            </a:solidFill>
            <a:prstDash val="solid"/>
            <a:round/>
            <a:headEnd type="none" w="sm" len="sm"/>
            <a:tailEnd type="none" w="sm" len="sm"/>
          </a:ln>
        </p:spPr>
      </p:sp>
      <p:sp>
        <p:nvSpPr>
          <p:cNvPr id="50" name="Google Shape;50;p9"/>
          <p:cNvSpPr txBox="1">
            <a:spLocks noGrp="1"/>
          </p:cNvSpPr>
          <p:nvPr>
            <p:ph type="body" idx="1"/>
          </p:nvPr>
        </p:nvSpPr>
        <p:spPr>
          <a:xfrm>
            <a:off x="569469" y="2189263"/>
            <a:ext cx="4002532" cy="276832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i="0">
                <a:solidFill>
                  <a:schemeClr val="dk1"/>
                </a:solidFill>
                <a:latin typeface="Arial"/>
                <a:ea typeface="Arial"/>
                <a:cs typeface="Arial"/>
                <a:sym typeface="Arial"/>
              </a:defRPr>
            </a:lvl1pPr>
            <a:lvl2pPr marL="914400" lvl="1" indent="-228600" algn="l">
              <a:lnSpc>
                <a:spcPct val="100000"/>
              </a:lnSpc>
              <a:spcBef>
                <a:spcPts val="500"/>
              </a:spcBef>
              <a:spcAft>
                <a:spcPts val="0"/>
              </a:spcAft>
              <a:buSzPts val="2000"/>
              <a:buNone/>
              <a:defRPr sz="2000">
                <a:solidFill>
                  <a:srgbClr val="9E9E9E"/>
                </a:solidFill>
              </a:defRPr>
            </a:lvl2pPr>
            <a:lvl3pPr marL="1371600" lvl="2" indent="-228600" algn="l">
              <a:lnSpc>
                <a:spcPct val="100000"/>
              </a:lnSpc>
              <a:spcBef>
                <a:spcPts val="500"/>
              </a:spcBef>
              <a:spcAft>
                <a:spcPts val="0"/>
              </a:spcAft>
              <a:buSzPts val="1800"/>
              <a:buNone/>
              <a:defRPr sz="1800">
                <a:solidFill>
                  <a:srgbClr val="9E9E9E"/>
                </a:solidFill>
              </a:defRPr>
            </a:lvl3pPr>
            <a:lvl4pPr marL="1828800" lvl="3" indent="-228600" algn="l">
              <a:lnSpc>
                <a:spcPct val="90000"/>
              </a:lnSpc>
              <a:spcBef>
                <a:spcPts val="500"/>
              </a:spcBef>
              <a:spcAft>
                <a:spcPts val="0"/>
              </a:spcAft>
              <a:buSzPts val="1600"/>
              <a:buNone/>
              <a:defRPr sz="1600">
                <a:solidFill>
                  <a:srgbClr val="9E9E9E"/>
                </a:solidFill>
              </a:defRPr>
            </a:lvl4pPr>
            <a:lvl5pPr marL="2286000" lvl="4" indent="-228600" algn="l">
              <a:lnSpc>
                <a:spcPct val="90000"/>
              </a:lnSpc>
              <a:spcBef>
                <a:spcPts val="500"/>
              </a:spcBef>
              <a:spcAft>
                <a:spcPts val="0"/>
              </a:spcAft>
              <a:buSzPts val="1600"/>
              <a:buNone/>
              <a:defRPr sz="1600">
                <a:solidFill>
                  <a:srgbClr val="9E9E9E"/>
                </a:solidFill>
              </a:defRPr>
            </a:lvl5pPr>
            <a:lvl6pPr marL="2743200" lvl="5" indent="-228600" algn="l">
              <a:lnSpc>
                <a:spcPct val="90000"/>
              </a:lnSpc>
              <a:spcBef>
                <a:spcPts val="500"/>
              </a:spcBef>
              <a:spcAft>
                <a:spcPts val="0"/>
              </a:spcAft>
              <a:buClr>
                <a:srgbClr val="9E9E9E"/>
              </a:buClr>
              <a:buSzPts val="1600"/>
              <a:buNone/>
              <a:defRPr sz="1600">
                <a:solidFill>
                  <a:srgbClr val="9E9E9E"/>
                </a:solidFill>
              </a:defRPr>
            </a:lvl6pPr>
            <a:lvl7pPr marL="3200400" lvl="6" indent="-228600" algn="l">
              <a:lnSpc>
                <a:spcPct val="90000"/>
              </a:lnSpc>
              <a:spcBef>
                <a:spcPts val="500"/>
              </a:spcBef>
              <a:spcAft>
                <a:spcPts val="0"/>
              </a:spcAft>
              <a:buClr>
                <a:srgbClr val="9E9E9E"/>
              </a:buClr>
              <a:buSzPts val="1600"/>
              <a:buNone/>
              <a:defRPr sz="1600">
                <a:solidFill>
                  <a:srgbClr val="9E9E9E"/>
                </a:solidFill>
              </a:defRPr>
            </a:lvl7pPr>
            <a:lvl8pPr marL="3657600" lvl="7" indent="-228600" algn="l">
              <a:lnSpc>
                <a:spcPct val="90000"/>
              </a:lnSpc>
              <a:spcBef>
                <a:spcPts val="500"/>
              </a:spcBef>
              <a:spcAft>
                <a:spcPts val="0"/>
              </a:spcAft>
              <a:buClr>
                <a:srgbClr val="9E9E9E"/>
              </a:buClr>
              <a:buSzPts val="1600"/>
              <a:buNone/>
              <a:defRPr sz="1600">
                <a:solidFill>
                  <a:srgbClr val="9E9E9E"/>
                </a:solidFill>
              </a:defRPr>
            </a:lvl8pPr>
            <a:lvl9pPr marL="4114800" lvl="8" indent="-228600" algn="l">
              <a:lnSpc>
                <a:spcPct val="90000"/>
              </a:lnSpc>
              <a:spcBef>
                <a:spcPts val="500"/>
              </a:spcBef>
              <a:spcAft>
                <a:spcPts val="0"/>
              </a:spcAft>
              <a:buClr>
                <a:srgbClr val="9E9E9E"/>
              </a:buClr>
              <a:buSzPts val="1600"/>
              <a:buNone/>
              <a:defRPr sz="1600">
                <a:solidFill>
                  <a:srgbClr val="9E9E9E"/>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ull Width Photo">
  <p:cSld name="Full Width Photo">
    <p:spTree>
      <p:nvGrpSpPr>
        <p:cNvPr id="1" name="Shape 51"/>
        <p:cNvGrpSpPr/>
        <p:nvPr/>
      </p:nvGrpSpPr>
      <p:grpSpPr>
        <a:xfrm>
          <a:off x="0" y="0"/>
          <a:ext cx="0" cy="0"/>
          <a:chOff x="0" y="0"/>
          <a:chExt cx="0" cy="0"/>
        </a:xfrm>
      </p:grpSpPr>
      <p:sp>
        <p:nvSpPr>
          <p:cNvPr id="52" name="Google Shape;52;p10"/>
          <p:cNvSpPr>
            <a:spLocks noGrp="1"/>
          </p:cNvSpPr>
          <p:nvPr>
            <p:ph type="pic" idx="2"/>
          </p:nvPr>
        </p:nvSpPr>
        <p:spPr>
          <a:xfrm>
            <a:off x="0" y="927100"/>
            <a:ext cx="12192000" cy="5930900"/>
          </a:xfrm>
          <a:prstGeom prst="rect">
            <a:avLst/>
          </a:prstGeom>
          <a:solidFill>
            <a:srgbClr val="BFBFBF"/>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68638" y="0"/>
            <a:ext cx="11696055" cy="6858000"/>
          </a:xfrm>
          <a:prstGeom prst="rect">
            <a:avLst/>
          </a:prstGeom>
          <a:solidFill>
            <a:schemeClr val="lt1"/>
          </a:solidFill>
          <a:ln>
            <a:noFill/>
          </a:ln>
        </p:spPr>
        <p:txBody>
          <a:bodyPr spcFirstLastPara="1" wrap="square" lIns="91425" tIns="45700" rIns="91425" bIns="45700" anchor="ctr" anchorCtr="0">
            <a:noAutofit/>
          </a:bodyPr>
          <a:lstStyle/>
          <a:p>
            <a:pPr marL="2743131" marR="0" lvl="6" indent="0" algn="ctr" rtl="0">
              <a:spcBef>
                <a:spcPts val="0"/>
              </a:spcBef>
              <a:spcAft>
                <a:spcPts val="0"/>
              </a:spcAft>
              <a:buNone/>
            </a:pPr>
            <a:r>
              <a:rPr lang="en-US" sz="2400" b="0" i="0" u="none" strike="noStrike" cap="none">
                <a:solidFill>
                  <a:schemeClr val="lt1"/>
                </a:solidFill>
                <a:latin typeface="Arial"/>
                <a:ea typeface="Arial"/>
                <a:cs typeface="Arial"/>
                <a:sym typeface="Arial"/>
              </a:rPr>
              <a:t>‘-</a:t>
            </a:r>
            <a:endParaRPr sz="2400" b="0" i="0" u="none" strike="noStrike" cap="none">
              <a:solidFill>
                <a:schemeClr val="lt1"/>
              </a:solidFill>
              <a:latin typeface="Arial"/>
              <a:ea typeface="Arial"/>
              <a:cs typeface="Arial"/>
              <a:sym typeface="Arial"/>
            </a:endParaRPr>
          </a:p>
        </p:txBody>
      </p:sp>
      <p:sp>
        <p:nvSpPr>
          <p:cNvPr id="11" name="Google Shape;11;p1"/>
          <p:cNvSpPr txBox="1"/>
          <p:nvPr/>
        </p:nvSpPr>
        <p:spPr>
          <a:xfrm>
            <a:off x="2045778" y="1023929"/>
            <a:ext cx="8557756" cy="1402691"/>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chemeClr val="dk1"/>
              </a:buClr>
              <a:buSzPts val="4800"/>
              <a:buFont typeface="Arial"/>
              <a:buNone/>
            </a:pPr>
            <a:endParaRPr sz="4800" b="1" i="0" u="none" strike="noStrike" cap="none">
              <a:solidFill>
                <a:schemeClr val="dk1"/>
              </a:solidFill>
              <a:latin typeface="Georgia"/>
              <a:ea typeface="Georgia"/>
              <a:cs typeface="Georgia"/>
              <a:sym typeface="Georgia"/>
            </a:endParaRPr>
          </a:p>
        </p:txBody>
      </p:sp>
      <p:sp>
        <p:nvSpPr>
          <p:cNvPr id="12" name="Google Shape;12;p1"/>
          <p:cNvSpPr txBox="1"/>
          <p:nvPr/>
        </p:nvSpPr>
        <p:spPr>
          <a:xfrm>
            <a:off x="2045778" y="2555888"/>
            <a:ext cx="8557756" cy="30782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828383"/>
              </a:buClr>
              <a:buSzPts val="1600"/>
              <a:buFont typeface="Arial"/>
              <a:buNone/>
            </a:pPr>
            <a:endParaRPr sz="1600" b="0" i="0" u="none" strike="noStrike" cap="none">
              <a:solidFill>
                <a:srgbClr val="828383"/>
              </a:solidFill>
              <a:latin typeface="Arial"/>
              <a:ea typeface="Arial"/>
              <a:cs typeface="Arial"/>
              <a:sym typeface="Arial"/>
            </a:endParaRPr>
          </a:p>
        </p:txBody>
      </p:sp>
      <p:pic>
        <p:nvPicPr>
          <p:cNvPr id="13" name="Google Shape;13;p1"/>
          <p:cNvPicPr preferRelativeResize="0"/>
          <p:nvPr/>
        </p:nvPicPr>
        <p:blipFill rotWithShape="1">
          <a:blip r:embed="rId13">
            <a:alphaModFix/>
          </a:blip>
          <a:srcRect/>
          <a:stretch/>
        </p:blipFill>
        <p:spPr>
          <a:xfrm>
            <a:off x="-1" y="0"/>
            <a:ext cx="12188951" cy="6857999"/>
          </a:xfrm>
          <a:prstGeom prst="rect">
            <a:avLst/>
          </a:prstGeom>
          <a:noFill/>
          <a:ln>
            <a:noFill/>
          </a:ln>
        </p:spPr>
      </p:pic>
      <p:sp>
        <p:nvSpPr>
          <p:cNvPr id="14" name="Google Shape;14;p1"/>
          <p:cNvSpPr txBox="1">
            <a:spLocks noGrp="1"/>
          </p:cNvSpPr>
          <p:nvPr>
            <p:ph type="body" idx="1"/>
          </p:nvPr>
        </p:nvSpPr>
        <p:spPr>
          <a:xfrm>
            <a:off x="566928" y="2320111"/>
            <a:ext cx="10515600" cy="3813382"/>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1000"/>
              </a:spcBef>
              <a:spcAft>
                <a:spcPts val="0"/>
              </a:spcAft>
              <a:buClr>
                <a:srgbClr val="005BBB"/>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500"/>
              </a:spcBef>
              <a:spcAft>
                <a:spcPts val="0"/>
              </a:spcAft>
              <a:buClr>
                <a:srgbClr val="005BBB"/>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rgbClr val="005BBB"/>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rgbClr val="005BBB"/>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rgbClr val="005BBB"/>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title"/>
          </p:nvPr>
        </p:nvSpPr>
        <p:spPr>
          <a:xfrm>
            <a:off x="566928" y="1316736"/>
            <a:ext cx="10515600" cy="86843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Georgia"/>
              <a:buNone/>
              <a:defRPr sz="3600" b="0" i="0" u="none" strike="noStrike" cap="none">
                <a:solidFill>
                  <a:schemeClr val="dk2"/>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
          <p:cNvSpPr txBox="1"/>
          <p:nvPr/>
        </p:nvSpPr>
        <p:spPr>
          <a:xfrm>
            <a:off x="11045952" y="6221885"/>
            <a:ext cx="725424" cy="534516"/>
          </a:xfrm>
          <a:prstGeom prst="rect">
            <a:avLst/>
          </a:prstGeom>
          <a:noFill/>
          <a:ln>
            <a:noFill/>
          </a:ln>
        </p:spPr>
        <p:txBody>
          <a:bodyPr spcFirstLastPara="1" wrap="square" lIns="121900" tIns="60950" rIns="121900" bIns="60950" anchor="ctr"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Arial"/>
                <a:ea typeface="Arial"/>
                <a:cs typeface="Arial"/>
                <a:sym typeface="Arial"/>
              </a:rPr>
              <a:t>‹#›</a:t>
            </a:fld>
            <a:endParaRPr sz="1600" b="1" i="0" u="none" strike="noStrike" cap="none">
              <a:solidFill>
                <a:schemeClr val="dk1"/>
              </a:solidFill>
              <a:latin typeface="Arial"/>
              <a:ea typeface="Arial"/>
              <a:cs typeface="Arial"/>
              <a:sym typeface="Arial"/>
            </a:endParaRPr>
          </a:p>
        </p:txBody>
      </p:sp>
      <p:pic>
        <p:nvPicPr>
          <p:cNvPr id="17" name="Google Shape;17;p1"/>
          <p:cNvPicPr preferRelativeResize="0"/>
          <p:nvPr/>
        </p:nvPicPr>
        <p:blipFill rotWithShape="1">
          <a:blip r:embed="rId14">
            <a:alphaModFix/>
          </a:blip>
          <a:srcRect/>
          <a:stretch/>
        </p:blipFill>
        <p:spPr>
          <a:xfrm>
            <a:off x="221047" y="108102"/>
            <a:ext cx="2959475" cy="63687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pdf/1907.05600v3"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arxiv.org/pdf/2112.10752" TargetMode="External"/><Relationship Id="rId5" Type="http://schemas.openxmlformats.org/officeDocument/2006/relationships/hyperlink" Target="https://arxiv.org/pdf/2102.09672" TargetMode="External"/><Relationship Id="rId4" Type="http://schemas.openxmlformats.org/officeDocument/2006/relationships/hyperlink" Target="https://arxiv.org/pdf/2006.11239"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pdf/2112.10752"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124.png"/><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pdf/1907.05600v3" TargetMode="External"/><Relationship Id="rId7" Type="http://schemas.openxmlformats.org/officeDocument/2006/relationships/hyperlink" Target="https://arxiv.org/pdf/2112.10752" TargetMode="External"/><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openxmlformats.org/officeDocument/2006/relationships/hyperlink" Target="https://arxiv.org/pdf/2102.09672" TargetMode="External"/><Relationship Id="rId5" Type="http://schemas.openxmlformats.org/officeDocument/2006/relationships/hyperlink" Target="https://lilianweng.github.io/posts/2021-07-11-diffusion-models/" TargetMode="External"/><Relationship Id="rId4" Type="http://schemas.openxmlformats.org/officeDocument/2006/relationships/hyperlink" Target="https://arxiv.org/pdf/2006.11239"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body" idx="1"/>
          </p:nvPr>
        </p:nvSpPr>
        <p:spPr>
          <a:xfrm>
            <a:off x="658375" y="3968500"/>
            <a:ext cx="6428100" cy="1650300"/>
          </a:xfrm>
          <a:prstGeom prst="rect">
            <a:avLst/>
          </a:prstGeom>
          <a:noFill/>
          <a:ln>
            <a:noFill/>
          </a:ln>
        </p:spPr>
        <p:txBody>
          <a:bodyPr spcFirstLastPara="1" wrap="square" lIns="0" tIns="45700" rIns="91425" bIns="45700" anchor="t" anchorCtr="0">
            <a:noAutofit/>
          </a:bodyPr>
          <a:lstStyle/>
          <a:p>
            <a:pPr marL="0" lvl="0" indent="0" algn="l" rtl="0">
              <a:lnSpc>
                <a:spcPct val="100000"/>
              </a:lnSpc>
              <a:spcBef>
                <a:spcPts val="0"/>
              </a:spcBef>
              <a:spcAft>
                <a:spcPts val="0"/>
              </a:spcAft>
              <a:buSzPts val="2800"/>
              <a:buNone/>
            </a:pPr>
            <a:r>
              <a:rPr lang="en-US"/>
              <a:t>Presented By: </a:t>
            </a:r>
            <a:endParaRPr/>
          </a:p>
          <a:p>
            <a:pPr marL="0" lvl="0" indent="0" algn="l" rtl="0">
              <a:lnSpc>
                <a:spcPct val="100000"/>
              </a:lnSpc>
              <a:spcBef>
                <a:spcPts val="0"/>
              </a:spcBef>
              <a:spcAft>
                <a:spcPts val="0"/>
              </a:spcAft>
              <a:buSzPts val="2800"/>
              <a:buNone/>
            </a:pPr>
            <a:r>
              <a:rPr lang="en-US"/>
              <a:t>Team Sushi (Vamshi Krishna Kyatham, Rahul Dasari, Xiaofeng Chen)</a:t>
            </a:r>
            <a:endParaRPr/>
          </a:p>
          <a:p>
            <a:pPr marL="0" lvl="0" indent="0" algn="l" rtl="0">
              <a:lnSpc>
                <a:spcPct val="100000"/>
              </a:lnSpc>
              <a:spcBef>
                <a:spcPts val="0"/>
              </a:spcBef>
              <a:spcAft>
                <a:spcPts val="0"/>
              </a:spcAft>
              <a:buSzPts val="2800"/>
              <a:buNone/>
            </a:pPr>
            <a:endParaRPr/>
          </a:p>
        </p:txBody>
      </p:sp>
      <p:sp>
        <p:nvSpPr>
          <p:cNvPr id="65" name="Google Shape;65;p13"/>
          <p:cNvSpPr txBox="1">
            <a:spLocks noGrp="1"/>
          </p:cNvSpPr>
          <p:nvPr>
            <p:ph type="ctrTitle"/>
          </p:nvPr>
        </p:nvSpPr>
        <p:spPr>
          <a:xfrm>
            <a:off x="658368" y="769822"/>
            <a:ext cx="6638400" cy="2386500"/>
          </a:xfrm>
          <a:prstGeom prst="rect">
            <a:avLst/>
          </a:prstGeom>
          <a:noFill/>
          <a:ln>
            <a:noFill/>
          </a:ln>
        </p:spPr>
        <p:txBody>
          <a:bodyPr spcFirstLastPara="1" wrap="square" lIns="0" tIns="45700" rIns="91425" bIns="45700" anchor="b" anchorCtr="0">
            <a:noAutofit/>
          </a:bodyPr>
          <a:lstStyle/>
          <a:p>
            <a:pPr marL="0" lvl="0" indent="0" algn="l" rtl="0">
              <a:lnSpc>
                <a:spcPct val="96666"/>
              </a:lnSpc>
              <a:spcBef>
                <a:spcPts val="0"/>
              </a:spcBef>
              <a:spcAft>
                <a:spcPts val="0"/>
              </a:spcAft>
              <a:buClr>
                <a:schemeClr val="lt1"/>
              </a:buClr>
              <a:buSzPts val="6000"/>
              <a:buFont typeface="Arial"/>
              <a:buNone/>
            </a:pPr>
            <a:r>
              <a:rPr lang="en-US"/>
              <a:t>DIFFUSION MODELS</a:t>
            </a:r>
            <a:endParaRPr/>
          </a:p>
        </p:txBody>
      </p:sp>
      <p:sp>
        <p:nvSpPr>
          <p:cNvPr id="66" name="Google Shape;66;p13"/>
          <p:cNvSpPr txBox="1"/>
          <p:nvPr/>
        </p:nvSpPr>
        <p:spPr>
          <a:xfrm>
            <a:off x="658375" y="3353175"/>
            <a:ext cx="5904900" cy="6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solidFill>
                  <a:schemeClr val="lt1"/>
                </a:solidFill>
              </a:rPr>
              <a:t>CSE 705 SEMINAR (FALL 2024) DAY 1</a:t>
            </a:r>
            <a:endParaRPr sz="23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Score Matching for Multivariate case</a:t>
            </a:r>
            <a:endParaRPr/>
          </a:p>
        </p:txBody>
      </p:sp>
      <p:sp>
        <p:nvSpPr>
          <p:cNvPr id="128" name="Google Shape;128;p22"/>
          <p:cNvSpPr txBox="1"/>
          <p:nvPr/>
        </p:nvSpPr>
        <p:spPr>
          <a:xfrm>
            <a:off x="457200" y="5395350"/>
            <a:ext cx="8342100" cy="1147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800">
                <a:solidFill>
                  <a:srgbClr val="595959"/>
                </a:solidFill>
              </a:rPr>
              <a:t>The derivative of the gradient simplifies to the trace of the hessian of P(x)</a:t>
            </a:r>
            <a:endParaRPr sz="1800">
              <a:solidFill>
                <a:srgbClr val="595959"/>
              </a:solidFill>
            </a:endParaRPr>
          </a:p>
          <a:p>
            <a:pPr marL="0" lvl="0" indent="0" algn="l" rtl="0">
              <a:lnSpc>
                <a:spcPct val="115000"/>
              </a:lnSpc>
              <a:spcBef>
                <a:spcPts val="1200"/>
              </a:spcBef>
              <a:spcAft>
                <a:spcPts val="1200"/>
              </a:spcAft>
              <a:buNone/>
            </a:pPr>
            <a:endParaRPr sz="1800">
              <a:solidFill>
                <a:srgbClr val="595959"/>
              </a:solidFill>
            </a:endParaRPr>
          </a:p>
        </p:txBody>
      </p:sp>
      <p:pic>
        <p:nvPicPr>
          <p:cNvPr id="129" name="Google Shape;129;p22"/>
          <p:cNvPicPr preferRelativeResize="0"/>
          <p:nvPr/>
        </p:nvPicPr>
        <p:blipFill rotWithShape="1">
          <a:blip r:embed="rId3">
            <a:alphaModFix/>
          </a:blip>
          <a:srcRect t="6106" b="17470"/>
          <a:stretch/>
        </p:blipFill>
        <p:spPr>
          <a:xfrm>
            <a:off x="457200" y="2689788"/>
            <a:ext cx="5466848" cy="1147200"/>
          </a:xfrm>
          <a:prstGeom prst="rect">
            <a:avLst/>
          </a:prstGeom>
          <a:noFill/>
          <a:ln>
            <a:noFill/>
          </a:ln>
        </p:spPr>
      </p:pic>
      <p:pic>
        <p:nvPicPr>
          <p:cNvPr id="130" name="Google Shape;130;p22"/>
          <p:cNvPicPr preferRelativeResize="0"/>
          <p:nvPr/>
        </p:nvPicPr>
        <p:blipFill>
          <a:blip r:embed="rId4">
            <a:alphaModFix/>
          </a:blip>
          <a:stretch>
            <a:fillRect/>
          </a:stretch>
        </p:blipFill>
        <p:spPr>
          <a:xfrm>
            <a:off x="515388" y="2118538"/>
            <a:ext cx="7311324" cy="477550"/>
          </a:xfrm>
          <a:prstGeom prst="rect">
            <a:avLst/>
          </a:prstGeom>
          <a:noFill/>
          <a:ln>
            <a:noFill/>
          </a:ln>
        </p:spPr>
      </p:pic>
      <p:pic>
        <p:nvPicPr>
          <p:cNvPr id="131" name="Google Shape;131;p22"/>
          <p:cNvPicPr preferRelativeResize="0"/>
          <p:nvPr/>
        </p:nvPicPr>
        <p:blipFill>
          <a:blip r:embed="rId5">
            <a:alphaModFix/>
          </a:blip>
          <a:stretch>
            <a:fillRect/>
          </a:stretch>
        </p:blipFill>
        <p:spPr>
          <a:xfrm>
            <a:off x="457200" y="3930688"/>
            <a:ext cx="4587001" cy="1404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Score Matching</a:t>
            </a:r>
            <a:endParaRPr/>
          </a:p>
        </p:txBody>
      </p:sp>
      <p:sp>
        <p:nvSpPr>
          <p:cNvPr id="137" name="Google Shape;137;p23"/>
          <p:cNvSpPr txBox="1"/>
          <p:nvPr/>
        </p:nvSpPr>
        <p:spPr>
          <a:xfrm>
            <a:off x="457200" y="1991600"/>
            <a:ext cx="8520600" cy="3416400"/>
          </a:xfrm>
          <a:prstGeom prst="rect">
            <a:avLst/>
          </a:prstGeom>
          <a:noFill/>
          <a:ln>
            <a:noFill/>
          </a:ln>
        </p:spPr>
        <p:txBody>
          <a:bodyPr spcFirstLastPara="1" wrap="square" lIns="91425" tIns="91425" rIns="91425" bIns="91425" anchor="t" anchorCtr="0">
            <a:normAutofit/>
          </a:bodyPr>
          <a:lstStyle/>
          <a:p>
            <a:pPr marL="0" lvl="0" indent="0" algn="l" rtl="0">
              <a:spcBef>
                <a:spcPts val="1000"/>
              </a:spcBef>
              <a:spcAft>
                <a:spcPts val="0"/>
              </a:spcAft>
              <a:buNone/>
            </a:pPr>
            <a:r>
              <a:rPr lang="en-US" sz="1800">
                <a:solidFill>
                  <a:schemeClr val="dk1"/>
                </a:solidFill>
              </a:rPr>
              <a:t>The objective is to maximise fisher divergence by using score matching.</a:t>
            </a:r>
            <a:endParaRPr sz="1800">
              <a:solidFill>
                <a:srgbClr val="595959"/>
              </a:solidFill>
            </a:endParaRPr>
          </a:p>
          <a:p>
            <a:pPr marL="0" lvl="0" indent="0" algn="l" rtl="0">
              <a:lnSpc>
                <a:spcPct val="115000"/>
              </a:lnSpc>
              <a:spcBef>
                <a:spcPts val="0"/>
              </a:spcBef>
              <a:spcAft>
                <a:spcPts val="1200"/>
              </a:spcAft>
              <a:buNone/>
            </a:pPr>
            <a:endParaRPr sz="1800">
              <a:solidFill>
                <a:srgbClr val="595959"/>
              </a:solidFill>
            </a:endParaRPr>
          </a:p>
        </p:txBody>
      </p:sp>
      <p:pic>
        <p:nvPicPr>
          <p:cNvPr id="138" name="Google Shape;138;p23"/>
          <p:cNvPicPr preferRelativeResize="0"/>
          <p:nvPr/>
        </p:nvPicPr>
        <p:blipFill rotWithShape="1">
          <a:blip r:embed="rId3">
            <a:alphaModFix/>
          </a:blip>
          <a:srcRect l="9839" t="31163" r="39780" b="44495"/>
          <a:stretch/>
        </p:blipFill>
        <p:spPr>
          <a:xfrm>
            <a:off x="916100" y="2605000"/>
            <a:ext cx="6968003" cy="2189602"/>
          </a:xfrm>
          <a:prstGeom prst="rect">
            <a:avLst/>
          </a:prstGeom>
          <a:noFill/>
          <a:ln>
            <a:noFill/>
          </a:ln>
        </p:spPr>
      </p:pic>
      <p:sp>
        <p:nvSpPr>
          <p:cNvPr id="139" name="Google Shape;139;p23"/>
          <p:cNvSpPr txBox="1"/>
          <p:nvPr/>
        </p:nvSpPr>
        <p:spPr>
          <a:xfrm>
            <a:off x="569475" y="4946300"/>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595959"/>
                </a:solidFill>
              </a:rPr>
              <a:t>Computing the hessian is expensive</a:t>
            </a:r>
            <a:endParaRPr sz="180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Denoising Score Matching</a:t>
            </a:r>
            <a:endParaRPr/>
          </a:p>
        </p:txBody>
      </p:sp>
      <p:sp>
        <p:nvSpPr>
          <p:cNvPr id="145" name="Google Shape;145;p24"/>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pic>
        <p:nvPicPr>
          <p:cNvPr id="146" name="Google Shape;146;p24"/>
          <p:cNvPicPr preferRelativeResize="0"/>
          <p:nvPr/>
        </p:nvPicPr>
        <p:blipFill>
          <a:blip r:embed="rId3">
            <a:alphaModFix/>
          </a:blip>
          <a:stretch>
            <a:fillRect/>
          </a:stretch>
        </p:blipFill>
        <p:spPr>
          <a:xfrm>
            <a:off x="883400" y="1991600"/>
            <a:ext cx="2435800" cy="3236300"/>
          </a:xfrm>
          <a:prstGeom prst="rect">
            <a:avLst/>
          </a:prstGeom>
          <a:noFill/>
          <a:ln>
            <a:noFill/>
          </a:ln>
        </p:spPr>
      </p:pic>
      <p:pic>
        <p:nvPicPr>
          <p:cNvPr id="147" name="Google Shape;147;p24"/>
          <p:cNvPicPr preferRelativeResize="0"/>
          <p:nvPr/>
        </p:nvPicPr>
        <p:blipFill>
          <a:blip r:embed="rId4">
            <a:alphaModFix/>
          </a:blip>
          <a:stretch>
            <a:fillRect/>
          </a:stretch>
        </p:blipFill>
        <p:spPr>
          <a:xfrm>
            <a:off x="3190533" y="2113337"/>
            <a:ext cx="5810940" cy="2992824"/>
          </a:xfrm>
          <a:prstGeom prst="rect">
            <a:avLst/>
          </a:prstGeom>
          <a:noFill/>
          <a:ln>
            <a:noFill/>
          </a:ln>
        </p:spPr>
      </p:pic>
      <p:sp>
        <p:nvSpPr>
          <p:cNvPr id="148" name="Google Shape;148;p24"/>
          <p:cNvSpPr txBox="1"/>
          <p:nvPr/>
        </p:nvSpPr>
        <p:spPr>
          <a:xfrm>
            <a:off x="883400" y="5882800"/>
            <a:ext cx="610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yet again we try to compute the loss</a:t>
            </a:r>
            <a:endParaRPr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Denoising Score Matching</a:t>
            </a:r>
            <a:endParaRPr/>
          </a:p>
        </p:txBody>
      </p:sp>
      <p:sp>
        <p:nvSpPr>
          <p:cNvPr id="154" name="Google Shape;154;p25"/>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pic>
        <p:nvPicPr>
          <p:cNvPr id="155" name="Google Shape;155;p25"/>
          <p:cNvPicPr preferRelativeResize="0"/>
          <p:nvPr/>
        </p:nvPicPr>
        <p:blipFill rotWithShape="1">
          <a:blip r:embed="rId3">
            <a:alphaModFix/>
          </a:blip>
          <a:srcRect b="1826"/>
          <a:stretch/>
        </p:blipFill>
        <p:spPr>
          <a:xfrm>
            <a:off x="800725" y="1991600"/>
            <a:ext cx="6666874" cy="394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Denoising Score Matching</a:t>
            </a:r>
            <a:endParaRPr/>
          </a:p>
        </p:txBody>
      </p:sp>
      <p:sp>
        <p:nvSpPr>
          <p:cNvPr id="161" name="Google Shape;161;p26"/>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pic>
        <p:nvPicPr>
          <p:cNvPr id="162" name="Google Shape;162;p26"/>
          <p:cNvPicPr preferRelativeResize="0"/>
          <p:nvPr/>
        </p:nvPicPr>
        <p:blipFill rotWithShape="1">
          <a:blip r:embed="rId3">
            <a:alphaModFix/>
          </a:blip>
          <a:srcRect b="2085"/>
          <a:stretch/>
        </p:blipFill>
        <p:spPr>
          <a:xfrm>
            <a:off x="660388" y="2176475"/>
            <a:ext cx="7389824" cy="3651875"/>
          </a:xfrm>
          <a:prstGeom prst="rect">
            <a:avLst/>
          </a:prstGeom>
          <a:noFill/>
          <a:ln>
            <a:noFill/>
          </a:ln>
        </p:spPr>
      </p:pic>
      <p:sp>
        <p:nvSpPr>
          <p:cNvPr id="163" name="Google Shape;163;p26"/>
          <p:cNvSpPr txBox="1"/>
          <p:nvPr/>
        </p:nvSpPr>
        <p:spPr>
          <a:xfrm>
            <a:off x="297850" y="5366650"/>
            <a:ext cx="72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595959"/>
                </a:solidFill>
              </a:rPr>
              <a:t>=</a:t>
            </a:r>
            <a:endParaRPr sz="1800">
              <a:solidFill>
                <a:srgbClr val="59595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Denoising Score Matching</a:t>
            </a:r>
            <a:endParaRPr/>
          </a:p>
        </p:txBody>
      </p:sp>
      <p:sp>
        <p:nvSpPr>
          <p:cNvPr id="169" name="Google Shape;169;p27"/>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pic>
        <p:nvPicPr>
          <p:cNvPr id="170" name="Google Shape;170;p27"/>
          <p:cNvPicPr preferRelativeResize="0"/>
          <p:nvPr/>
        </p:nvPicPr>
        <p:blipFill rotWithShape="1">
          <a:blip r:embed="rId3">
            <a:alphaModFix/>
          </a:blip>
          <a:srcRect l="19380" t="71557" r="53574" b="22246"/>
          <a:stretch/>
        </p:blipFill>
        <p:spPr>
          <a:xfrm>
            <a:off x="989401" y="1991600"/>
            <a:ext cx="4805801" cy="716077"/>
          </a:xfrm>
          <a:prstGeom prst="rect">
            <a:avLst/>
          </a:prstGeom>
          <a:noFill/>
          <a:ln>
            <a:noFill/>
          </a:ln>
        </p:spPr>
      </p:pic>
      <p:pic>
        <p:nvPicPr>
          <p:cNvPr id="171" name="Google Shape;171;p27"/>
          <p:cNvPicPr preferRelativeResize="0"/>
          <p:nvPr/>
        </p:nvPicPr>
        <p:blipFill rotWithShape="1">
          <a:blip r:embed="rId4">
            <a:alphaModFix/>
          </a:blip>
          <a:srcRect l="16826" t="41105" r="50036" b="22855"/>
          <a:stretch/>
        </p:blipFill>
        <p:spPr>
          <a:xfrm>
            <a:off x="1169738" y="2580200"/>
            <a:ext cx="5017021" cy="3548901"/>
          </a:xfrm>
          <a:prstGeom prst="rect">
            <a:avLst/>
          </a:prstGeom>
          <a:noFill/>
          <a:ln>
            <a:noFill/>
          </a:ln>
        </p:spPr>
      </p:pic>
      <p:pic>
        <p:nvPicPr>
          <p:cNvPr id="172" name="Google Shape;172;p27"/>
          <p:cNvPicPr preferRelativeResize="0"/>
          <p:nvPr/>
        </p:nvPicPr>
        <p:blipFill>
          <a:blip r:embed="rId5">
            <a:alphaModFix/>
          </a:blip>
          <a:stretch>
            <a:fillRect/>
          </a:stretch>
        </p:blipFill>
        <p:spPr>
          <a:xfrm>
            <a:off x="2128525" y="5974675"/>
            <a:ext cx="3555200" cy="801450"/>
          </a:xfrm>
          <a:prstGeom prst="rect">
            <a:avLst/>
          </a:prstGeom>
          <a:noFill/>
          <a:ln>
            <a:noFill/>
          </a:ln>
        </p:spPr>
      </p:pic>
      <p:sp>
        <p:nvSpPr>
          <p:cNvPr id="173" name="Google Shape;173;p27"/>
          <p:cNvSpPr txBox="1"/>
          <p:nvPr/>
        </p:nvSpPr>
        <p:spPr>
          <a:xfrm>
            <a:off x="1394850" y="6129100"/>
            <a:ext cx="98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Loss = </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Denoising Score Matching</a:t>
            </a:r>
            <a:endParaRPr/>
          </a:p>
        </p:txBody>
      </p:sp>
      <p:sp>
        <p:nvSpPr>
          <p:cNvPr id="179" name="Google Shape;179;p28"/>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pic>
        <p:nvPicPr>
          <p:cNvPr id="180" name="Google Shape;180;p28"/>
          <p:cNvPicPr preferRelativeResize="0"/>
          <p:nvPr/>
        </p:nvPicPr>
        <p:blipFill>
          <a:blip r:embed="rId3">
            <a:alphaModFix/>
          </a:blip>
          <a:stretch>
            <a:fillRect/>
          </a:stretch>
        </p:blipFill>
        <p:spPr>
          <a:xfrm>
            <a:off x="660400" y="2038125"/>
            <a:ext cx="8839204" cy="1791147"/>
          </a:xfrm>
          <a:prstGeom prst="rect">
            <a:avLst/>
          </a:prstGeom>
          <a:noFill/>
          <a:ln>
            <a:noFill/>
          </a:ln>
        </p:spPr>
      </p:pic>
      <p:sp>
        <p:nvSpPr>
          <p:cNvPr id="181" name="Google Shape;181;p28"/>
          <p:cNvSpPr txBox="1"/>
          <p:nvPr/>
        </p:nvSpPr>
        <p:spPr>
          <a:xfrm>
            <a:off x="836925" y="4126350"/>
            <a:ext cx="8046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595959"/>
                </a:solidFill>
              </a:rPr>
              <a:t>This formulation avoids computing the hessian, hence its computationally efficient</a:t>
            </a:r>
            <a:endParaRPr sz="1800">
              <a:solidFill>
                <a:srgbClr val="59595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Sampling from a score based model</a:t>
            </a:r>
            <a:endParaRPr/>
          </a:p>
        </p:txBody>
      </p:sp>
      <p:sp>
        <p:nvSpPr>
          <p:cNvPr id="187" name="Google Shape;187;p29"/>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pic>
        <p:nvPicPr>
          <p:cNvPr id="188" name="Google Shape;188;p29"/>
          <p:cNvPicPr preferRelativeResize="0"/>
          <p:nvPr/>
        </p:nvPicPr>
        <p:blipFill>
          <a:blip r:embed="rId3">
            <a:alphaModFix/>
          </a:blip>
          <a:stretch>
            <a:fillRect/>
          </a:stretch>
        </p:blipFill>
        <p:spPr>
          <a:xfrm>
            <a:off x="457200" y="2116075"/>
            <a:ext cx="8839200" cy="3400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Sampling from a score based model</a:t>
            </a:r>
            <a:endParaRPr/>
          </a:p>
        </p:txBody>
      </p:sp>
      <p:pic>
        <p:nvPicPr>
          <p:cNvPr id="194" name="Google Shape;194;p30"/>
          <p:cNvPicPr preferRelativeResize="0"/>
          <p:nvPr/>
        </p:nvPicPr>
        <p:blipFill>
          <a:blip r:embed="rId3">
            <a:alphaModFix/>
          </a:blip>
          <a:stretch>
            <a:fillRect/>
          </a:stretch>
        </p:blipFill>
        <p:spPr>
          <a:xfrm>
            <a:off x="569475" y="2124850"/>
            <a:ext cx="9144151" cy="885050"/>
          </a:xfrm>
          <a:prstGeom prst="rect">
            <a:avLst/>
          </a:prstGeom>
          <a:noFill/>
          <a:ln>
            <a:noFill/>
          </a:ln>
        </p:spPr>
      </p:pic>
      <p:pic>
        <p:nvPicPr>
          <p:cNvPr id="195" name="Google Shape;195;p30"/>
          <p:cNvPicPr preferRelativeResize="0"/>
          <p:nvPr/>
        </p:nvPicPr>
        <p:blipFill>
          <a:blip r:embed="rId4">
            <a:alphaModFix/>
          </a:blip>
          <a:stretch>
            <a:fillRect/>
          </a:stretch>
        </p:blipFill>
        <p:spPr>
          <a:xfrm>
            <a:off x="4224050" y="3209779"/>
            <a:ext cx="1835000" cy="312200"/>
          </a:xfrm>
          <a:prstGeom prst="rect">
            <a:avLst/>
          </a:prstGeom>
          <a:noFill/>
          <a:ln>
            <a:noFill/>
          </a:ln>
        </p:spPr>
      </p:pic>
      <p:pic>
        <p:nvPicPr>
          <p:cNvPr id="196" name="Google Shape;196;p30"/>
          <p:cNvPicPr preferRelativeResize="0"/>
          <p:nvPr/>
        </p:nvPicPr>
        <p:blipFill>
          <a:blip r:embed="rId5">
            <a:alphaModFix/>
          </a:blip>
          <a:stretch>
            <a:fillRect/>
          </a:stretch>
        </p:blipFill>
        <p:spPr>
          <a:xfrm>
            <a:off x="660400" y="3143162"/>
            <a:ext cx="3247350" cy="445475"/>
          </a:xfrm>
          <a:prstGeom prst="rect">
            <a:avLst/>
          </a:prstGeom>
          <a:noFill/>
          <a:ln>
            <a:noFill/>
          </a:ln>
        </p:spPr>
      </p:pic>
      <p:sp>
        <p:nvSpPr>
          <p:cNvPr id="197" name="Google Shape;197;p30"/>
          <p:cNvSpPr txBox="1"/>
          <p:nvPr/>
        </p:nvSpPr>
        <p:spPr>
          <a:xfrm>
            <a:off x="569475" y="4214600"/>
            <a:ext cx="6105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similar to gradient ascent, except that we add a noise </a:t>
            </a:r>
            <a:endParaRPr sz="2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Challenges of score based Generative Modeling</a:t>
            </a:r>
            <a:endParaRPr/>
          </a:p>
        </p:txBody>
      </p:sp>
      <p:sp>
        <p:nvSpPr>
          <p:cNvPr id="203" name="Google Shape;203;p31"/>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sp>
        <p:nvSpPr>
          <p:cNvPr id="204" name="Google Shape;204;p31"/>
          <p:cNvSpPr txBox="1"/>
          <p:nvPr/>
        </p:nvSpPr>
        <p:spPr>
          <a:xfrm>
            <a:off x="776650" y="233812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800">
                <a:solidFill>
                  <a:srgbClr val="595959"/>
                </a:solidFill>
              </a:rPr>
              <a:t>Now we analyze more closely the idea of score-based generative modeling. We argue that there are obstacles that prevent a naïve application of this idea.</a:t>
            </a:r>
            <a:endParaRPr sz="1800">
              <a:solidFill>
                <a:srgbClr val="595959"/>
              </a:solidFill>
            </a:endParaRPr>
          </a:p>
          <a:p>
            <a:pPr marL="0" lvl="0" indent="0" algn="l" rtl="0">
              <a:lnSpc>
                <a:spcPct val="115000"/>
              </a:lnSpc>
              <a:spcBef>
                <a:spcPts val="1200"/>
              </a:spcBef>
              <a:spcAft>
                <a:spcPts val="0"/>
              </a:spcAft>
              <a:buNone/>
            </a:pPr>
            <a:r>
              <a:rPr lang="en-US" sz="1800">
                <a:solidFill>
                  <a:srgbClr val="595959"/>
                </a:solidFill>
              </a:rPr>
              <a:t>&gt; Manifold hypothesis</a:t>
            </a:r>
            <a:endParaRPr sz="1800">
              <a:solidFill>
                <a:srgbClr val="595959"/>
              </a:solidFill>
            </a:endParaRPr>
          </a:p>
          <a:p>
            <a:pPr marL="0" lvl="0" indent="0" algn="l" rtl="0">
              <a:lnSpc>
                <a:spcPct val="115000"/>
              </a:lnSpc>
              <a:spcBef>
                <a:spcPts val="1200"/>
              </a:spcBef>
              <a:spcAft>
                <a:spcPts val="1200"/>
              </a:spcAft>
              <a:buNone/>
            </a:pPr>
            <a:r>
              <a:rPr lang="en-US" sz="1800">
                <a:solidFill>
                  <a:srgbClr val="595959"/>
                </a:solidFill>
              </a:rPr>
              <a:t>&gt; Low density regions</a:t>
            </a:r>
            <a:endParaRPr sz="1800">
              <a:solidFill>
                <a:srgbClr val="59595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ctrTitle"/>
          </p:nvPr>
        </p:nvSpPr>
        <p:spPr>
          <a:xfrm>
            <a:off x="660400" y="1560150"/>
            <a:ext cx="8183400" cy="2747100"/>
          </a:xfrm>
          <a:prstGeom prst="rect">
            <a:avLst/>
          </a:prstGeom>
        </p:spPr>
        <p:txBody>
          <a:bodyPr spcFirstLastPara="1" wrap="square" lIns="0" tIns="45700" rIns="91425" bIns="45700" anchor="b" anchorCtr="0">
            <a:noAutofit/>
          </a:bodyPr>
          <a:lstStyle/>
          <a:p>
            <a:pPr marL="0" lvl="0" indent="0" algn="l" rtl="0">
              <a:spcBef>
                <a:spcPts val="0"/>
              </a:spcBef>
              <a:spcAft>
                <a:spcPts val="0"/>
              </a:spcAft>
              <a:buNone/>
            </a:pPr>
            <a:r>
              <a:rPr lang="en-US"/>
              <a:t>WHAT ARE GENERATIVE MODELS?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The manifold hypothesis</a:t>
            </a:r>
            <a:endParaRPr/>
          </a:p>
        </p:txBody>
      </p:sp>
      <p:sp>
        <p:nvSpPr>
          <p:cNvPr id="210" name="Google Shape;210;p32"/>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sp>
        <p:nvSpPr>
          <p:cNvPr id="211" name="Google Shape;211;p32"/>
          <p:cNvSpPr txBox="1"/>
          <p:nvPr/>
        </p:nvSpPr>
        <p:spPr>
          <a:xfrm>
            <a:off x="660400" y="2338100"/>
            <a:ext cx="10041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800">
                <a:solidFill>
                  <a:srgbClr val="595959"/>
                </a:solidFill>
              </a:rPr>
              <a:t>The manifold hypothesis states that data in the real world tend to concentrate on low dimensional manifolds embedded in a high dimensional space. </a:t>
            </a:r>
            <a:endParaRPr sz="1800">
              <a:solidFill>
                <a:srgbClr val="595959"/>
              </a:solidFill>
            </a:endParaRPr>
          </a:p>
          <a:p>
            <a:pPr marL="0" lvl="0" indent="0" algn="l" rtl="0">
              <a:lnSpc>
                <a:spcPct val="115000"/>
              </a:lnSpc>
              <a:spcBef>
                <a:spcPts val="1200"/>
              </a:spcBef>
              <a:spcAft>
                <a:spcPts val="0"/>
              </a:spcAft>
              <a:buNone/>
            </a:pPr>
            <a:r>
              <a:rPr lang="en-US" sz="1800">
                <a:solidFill>
                  <a:srgbClr val="595959"/>
                </a:solidFill>
              </a:rPr>
              <a:t>Under the manifold hypothesis, score-based generative models will face two key difficulties.</a:t>
            </a:r>
            <a:endParaRPr sz="1800">
              <a:solidFill>
                <a:srgbClr val="595959"/>
              </a:solidFill>
            </a:endParaRPr>
          </a:p>
          <a:p>
            <a:pPr marL="0" lvl="0" indent="0" algn="l" rtl="0">
              <a:lnSpc>
                <a:spcPct val="115000"/>
              </a:lnSpc>
              <a:spcBef>
                <a:spcPts val="1200"/>
              </a:spcBef>
              <a:spcAft>
                <a:spcPts val="0"/>
              </a:spcAft>
              <a:buNone/>
            </a:pPr>
            <a:r>
              <a:rPr lang="en-US" sz="1800">
                <a:solidFill>
                  <a:srgbClr val="595959"/>
                </a:solidFill>
              </a:rPr>
              <a:t>&gt; First, since the score ∇ log p(x) is a gradient taken in a higher dimensional space, it is undefined when x is confined to a low dimensional manifold.</a:t>
            </a:r>
            <a:endParaRPr sz="1800">
              <a:solidFill>
                <a:srgbClr val="595959"/>
              </a:solidFill>
            </a:endParaRPr>
          </a:p>
          <a:p>
            <a:pPr marL="0" lvl="0" indent="0" algn="l" rtl="0">
              <a:lnSpc>
                <a:spcPct val="115000"/>
              </a:lnSpc>
              <a:spcBef>
                <a:spcPts val="1200"/>
              </a:spcBef>
              <a:spcAft>
                <a:spcPts val="1200"/>
              </a:spcAft>
              <a:buNone/>
            </a:pPr>
            <a:r>
              <a:rPr lang="en-US" sz="1800">
                <a:solidFill>
                  <a:srgbClr val="595959"/>
                </a:solidFill>
              </a:rPr>
              <a:t>&gt; Second, the score matching objective provides a consistent score estimator only when the support of the data distribution is the whole space and will be inconsistent when the data reside on a low-dimensional manifold.</a:t>
            </a:r>
            <a:endParaRPr sz="1800">
              <a:solidFill>
                <a:srgbClr val="59595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Low data density regions</a:t>
            </a:r>
            <a:endParaRPr/>
          </a:p>
        </p:txBody>
      </p:sp>
      <p:sp>
        <p:nvSpPr>
          <p:cNvPr id="217" name="Google Shape;217;p33"/>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sp>
        <p:nvSpPr>
          <p:cNvPr id="218" name="Google Shape;218;p33"/>
          <p:cNvSpPr txBox="1"/>
          <p:nvPr/>
        </p:nvSpPr>
        <p:spPr>
          <a:xfrm>
            <a:off x="569475" y="2384600"/>
            <a:ext cx="105738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800">
                <a:solidFill>
                  <a:srgbClr val="595959"/>
                </a:solidFill>
              </a:rPr>
              <a:t>The scarcity of data in low density regions can cause difficulties for both score estimation with score matching and sampling with Langevin dynamics.</a:t>
            </a:r>
            <a:endParaRPr sz="1800">
              <a:solidFill>
                <a:srgbClr val="595959"/>
              </a:solidFill>
            </a:endParaRPr>
          </a:p>
          <a:p>
            <a:pPr marL="0" lvl="0" indent="0" algn="l" rtl="0">
              <a:lnSpc>
                <a:spcPct val="115000"/>
              </a:lnSpc>
              <a:spcBef>
                <a:spcPts val="1200"/>
              </a:spcBef>
              <a:spcAft>
                <a:spcPts val="0"/>
              </a:spcAft>
              <a:buNone/>
            </a:pPr>
            <a:r>
              <a:rPr lang="en-US" sz="1800">
                <a:solidFill>
                  <a:srgbClr val="595959"/>
                </a:solidFill>
              </a:rPr>
              <a:t>&gt; In regions of low data density, score matching may not have enough evidence to estimate score functions accurately, due to the lack of data samples.</a:t>
            </a:r>
            <a:endParaRPr sz="1800">
              <a:solidFill>
                <a:srgbClr val="595959"/>
              </a:solidFill>
            </a:endParaRPr>
          </a:p>
          <a:p>
            <a:pPr marL="0" lvl="0" indent="0" algn="l" rtl="0">
              <a:lnSpc>
                <a:spcPct val="115000"/>
              </a:lnSpc>
              <a:spcBef>
                <a:spcPts val="1200"/>
              </a:spcBef>
              <a:spcAft>
                <a:spcPts val="1200"/>
              </a:spcAft>
              <a:buNone/>
            </a:pPr>
            <a:r>
              <a:rPr lang="en-US" sz="1800">
                <a:solidFill>
                  <a:srgbClr val="595959"/>
                </a:solidFill>
              </a:rPr>
              <a:t>&gt; When two modes of the data distribution are separated by low density regions, Langevin dynamics will not be able to correctly recover the relative weights of these two modes in reasonable time, and therefore might not converge to the true distribution.</a:t>
            </a:r>
            <a:endParaRPr sz="1800">
              <a:solidFill>
                <a:srgbClr val="59595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Noise Conditional Score Networks</a:t>
            </a:r>
            <a:endParaRPr/>
          </a:p>
        </p:txBody>
      </p:sp>
      <p:sp>
        <p:nvSpPr>
          <p:cNvPr id="224" name="Google Shape;224;p34"/>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pic>
        <p:nvPicPr>
          <p:cNvPr id="225" name="Google Shape;225;p34"/>
          <p:cNvPicPr preferRelativeResize="0"/>
          <p:nvPr/>
        </p:nvPicPr>
        <p:blipFill rotWithShape="1">
          <a:blip r:embed="rId3">
            <a:alphaModFix/>
          </a:blip>
          <a:srcRect b="3809"/>
          <a:stretch/>
        </p:blipFill>
        <p:spPr>
          <a:xfrm>
            <a:off x="660400" y="2370025"/>
            <a:ext cx="8839200" cy="3270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Noise Conditional Score Networks</a:t>
            </a:r>
            <a:endParaRPr/>
          </a:p>
        </p:txBody>
      </p:sp>
      <p:sp>
        <p:nvSpPr>
          <p:cNvPr id="231" name="Google Shape;231;p35"/>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pic>
        <p:nvPicPr>
          <p:cNvPr id="232" name="Google Shape;232;p35"/>
          <p:cNvPicPr preferRelativeResize="0"/>
          <p:nvPr/>
        </p:nvPicPr>
        <p:blipFill rotWithShape="1">
          <a:blip r:embed="rId3">
            <a:alphaModFix/>
          </a:blip>
          <a:srcRect b="6428"/>
          <a:stretch/>
        </p:blipFill>
        <p:spPr>
          <a:xfrm>
            <a:off x="569475" y="2225388"/>
            <a:ext cx="8839200" cy="3181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Noise Conditional Score Networks</a:t>
            </a:r>
            <a:endParaRPr/>
          </a:p>
          <a:p>
            <a:pPr marL="0" lvl="0" indent="0" algn="l" rtl="0">
              <a:spcBef>
                <a:spcPts val="0"/>
              </a:spcBef>
              <a:spcAft>
                <a:spcPts val="0"/>
              </a:spcAft>
              <a:buNone/>
            </a:pPr>
            <a:endParaRPr/>
          </a:p>
          <a:p>
            <a:pPr marL="0" lvl="0" indent="0" algn="l" rtl="0">
              <a:lnSpc>
                <a:spcPct val="80000"/>
              </a:lnSpc>
              <a:spcBef>
                <a:spcPts val="0"/>
              </a:spcBef>
              <a:spcAft>
                <a:spcPts val="0"/>
              </a:spcAft>
              <a:buClr>
                <a:srgbClr val="005BBB"/>
              </a:buClr>
              <a:buSzPts val="3600"/>
              <a:buFont typeface="Georgia"/>
              <a:buNone/>
            </a:pPr>
            <a:endParaRPr/>
          </a:p>
          <a:p>
            <a:pPr marL="0" lvl="0" indent="0" algn="l" rtl="0">
              <a:spcBef>
                <a:spcPts val="0"/>
              </a:spcBef>
              <a:spcAft>
                <a:spcPts val="0"/>
              </a:spcAft>
              <a:buNone/>
            </a:pPr>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238" name="Google Shape;238;p36"/>
          <p:cNvPicPr preferRelativeResize="0"/>
          <p:nvPr/>
        </p:nvPicPr>
        <p:blipFill rotWithShape="1">
          <a:blip r:embed="rId3">
            <a:alphaModFix/>
          </a:blip>
          <a:srcRect t="5793"/>
          <a:stretch/>
        </p:blipFill>
        <p:spPr>
          <a:xfrm>
            <a:off x="0" y="2191625"/>
            <a:ext cx="5839926" cy="1059725"/>
          </a:xfrm>
          <a:prstGeom prst="rect">
            <a:avLst/>
          </a:prstGeom>
          <a:noFill/>
          <a:ln>
            <a:noFill/>
          </a:ln>
        </p:spPr>
      </p:pic>
      <p:pic>
        <p:nvPicPr>
          <p:cNvPr id="239" name="Google Shape;239;p36"/>
          <p:cNvPicPr preferRelativeResize="0"/>
          <p:nvPr/>
        </p:nvPicPr>
        <p:blipFill>
          <a:blip r:embed="rId4">
            <a:alphaModFix/>
          </a:blip>
          <a:stretch>
            <a:fillRect/>
          </a:stretch>
        </p:blipFill>
        <p:spPr>
          <a:xfrm>
            <a:off x="0" y="3443438"/>
            <a:ext cx="7078499" cy="789075"/>
          </a:xfrm>
          <a:prstGeom prst="rect">
            <a:avLst/>
          </a:prstGeom>
          <a:noFill/>
          <a:ln>
            <a:noFill/>
          </a:ln>
        </p:spPr>
      </p:pic>
      <p:pic>
        <p:nvPicPr>
          <p:cNvPr id="240" name="Google Shape;240;p36"/>
          <p:cNvPicPr preferRelativeResize="0"/>
          <p:nvPr/>
        </p:nvPicPr>
        <p:blipFill>
          <a:blip r:embed="rId5">
            <a:alphaModFix/>
          </a:blip>
          <a:stretch>
            <a:fillRect/>
          </a:stretch>
        </p:blipFill>
        <p:spPr>
          <a:xfrm>
            <a:off x="0" y="4424625"/>
            <a:ext cx="5756202" cy="832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2"/>
                </a:solidFill>
              </a:rPr>
              <a:t>Noise Conditional Score Networks</a:t>
            </a:r>
            <a:endParaRPr>
              <a:solidFill>
                <a:schemeClr val="dk2"/>
              </a:solidFill>
            </a:endParaRPr>
          </a:p>
          <a:p>
            <a:pPr marL="0" lvl="0" indent="0" algn="l" rtl="0">
              <a:spcBef>
                <a:spcPts val="0"/>
              </a:spcBef>
              <a:spcAft>
                <a:spcPts val="0"/>
              </a:spcAft>
              <a:buNone/>
            </a:pPr>
            <a:endParaRPr/>
          </a:p>
        </p:txBody>
      </p:sp>
      <p:pic>
        <p:nvPicPr>
          <p:cNvPr id="247" name="Google Shape;247;p37"/>
          <p:cNvPicPr preferRelativeResize="0"/>
          <p:nvPr/>
        </p:nvPicPr>
        <p:blipFill>
          <a:blip r:embed="rId3">
            <a:alphaModFix/>
          </a:blip>
          <a:stretch>
            <a:fillRect/>
          </a:stretch>
        </p:blipFill>
        <p:spPr>
          <a:xfrm>
            <a:off x="756825" y="2166050"/>
            <a:ext cx="7065376" cy="2910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Annealed Langevin Dynamics</a:t>
            </a:r>
            <a:endParaRPr/>
          </a:p>
          <a:p>
            <a:pPr marL="0" lvl="0" indent="0" algn="l" rtl="0">
              <a:spcBef>
                <a:spcPts val="0"/>
              </a:spcBef>
              <a:spcAft>
                <a:spcPts val="0"/>
              </a:spcAft>
              <a:buNone/>
            </a:pPr>
            <a:endParaRPr/>
          </a:p>
          <a:p>
            <a:pPr marL="0" lvl="0" indent="0" algn="l" rtl="0">
              <a:lnSpc>
                <a:spcPct val="80000"/>
              </a:lnSpc>
              <a:spcBef>
                <a:spcPts val="0"/>
              </a:spcBef>
              <a:spcAft>
                <a:spcPts val="0"/>
              </a:spcAft>
              <a:buClr>
                <a:srgbClr val="005BBB"/>
              </a:buClr>
              <a:buSzPts val="3600"/>
              <a:buFont typeface="Georgia"/>
              <a:buNone/>
            </a:pPr>
            <a:endParaRPr/>
          </a:p>
        </p:txBody>
      </p:sp>
      <p:sp>
        <p:nvSpPr>
          <p:cNvPr id="253" name="Google Shape;253;p38"/>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pic>
        <p:nvPicPr>
          <p:cNvPr id="254" name="Google Shape;254;p38"/>
          <p:cNvPicPr preferRelativeResize="0"/>
          <p:nvPr/>
        </p:nvPicPr>
        <p:blipFill>
          <a:blip r:embed="rId3">
            <a:alphaModFix/>
          </a:blip>
          <a:stretch>
            <a:fillRect/>
          </a:stretch>
        </p:blipFill>
        <p:spPr>
          <a:xfrm>
            <a:off x="1676400" y="2426525"/>
            <a:ext cx="8839204" cy="27795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Next Up</a:t>
            </a:r>
            <a:endParaRPr/>
          </a:p>
          <a:p>
            <a:pPr marL="0" lvl="0" indent="0" algn="l" rtl="0">
              <a:spcBef>
                <a:spcPts val="0"/>
              </a:spcBef>
              <a:spcAft>
                <a:spcPts val="0"/>
              </a:spcAft>
              <a:buNone/>
            </a:pPr>
            <a:endParaRPr/>
          </a:p>
          <a:p>
            <a:pPr marL="0" lvl="0" indent="0" algn="l" rtl="0">
              <a:lnSpc>
                <a:spcPct val="80000"/>
              </a:lnSpc>
              <a:spcBef>
                <a:spcPts val="0"/>
              </a:spcBef>
              <a:spcAft>
                <a:spcPts val="0"/>
              </a:spcAft>
              <a:buClr>
                <a:srgbClr val="005BBB"/>
              </a:buClr>
              <a:buSzPts val="3600"/>
              <a:buFont typeface="Georgia"/>
              <a:buNone/>
            </a:pPr>
            <a:endParaRPr/>
          </a:p>
          <a:p>
            <a:pPr marL="0" lvl="0" indent="0" algn="l" rtl="0">
              <a:spcBef>
                <a:spcPts val="0"/>
              </a:spcBef>
              <a:spcAft>
                <a:spcPts val="0"/>
              </a:spcAft>
              <a:buNone/>
            </a:pPr>
            <a:endParaRPr/>
          </a:p>
          <a:p>
            <a:pPr marL="0" lvl="0" indent="0" algn="l" rtl="0">
              <a:lnSpc>
                <a:spcPct val="80000"/>
              </a:lnSpc>
              <a:spcBef>
                <a:spcPts val="0"/>
              </a:spcBef>
              <a:spcAft>
                <a:spcPts val="0"/>
              </a:spcAft>
              <a:buClr>
                <a:srgbClr val="005BBB"/>
              </a:buClr>
              <a:buSzPts val="3600"/>
              <a:buFont typeface="Georgia"/>
              <a:buNone/>
            </a:pPr>
            <a:endParaRPr/>
          </a:p>
        </p:txBody>
      </p:sp>
      <p:sp>
        <p:nvSpPr>
          <p:cNvPr id="260" name="Google Shape;260;p39"/>
          <p:cNvSpPr txBox="1"/>
          <p:nvPr/>
        </p:nvSpPr>
        <p:spPr>
          <a:xfrm>
            <a:off x="1582175" y="5640975"/>
            <a:ext cx="57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595959"/>
              </a:solidFill>
            </a:endParaRPr>
          </a:p>
        </p:txBody>
      </p:sp>
      <p:sp>
        <p:nvSpPr>
          <p:cNvPr id="261" name="Google Shape;261;p39"/>
          <p:cNvSpPr txBox="1"/>
          <p:nvPr/>
        </p:nvSpPr>
        <p:spPr>
          <a:xfrm>
            <a:off x="569475" y="2131075"/>
            <a:ext cx="8344200" cy="14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800">
                <a:solidFill>
                  <a:srgbClr val="595959"/>
                </a:solidFill>
              </a:rPr>
              <a:t>Denoising Diffusion models. These models don’t use score matching, but instead model the noising and denoising as a markov chain, where in we gradually add noise to an image until it becomes pure noise and learn a neural network that denoises the image.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ctrTitle"/>
          </p:nvPr>
        </p:nvSpPr>
        <p:spPr>
          <a:xfrm>
            <a:off x="658368" y="1490663"/>
            <a:ext cx="6638400" cy="2387700"/>
          </a:xfrm>
          <a:prstGeom prst="rect">
            <a:avLst/>
          </a:prstGeom>
          <a:noFill/>
          <a:ln>
            <a:noFill/>
          </a:ln>
        </p:spPr>
        <p:txBody>
          <a:bodyPr spcFirstLastPara="1" wrap="square" lIns="0" tIns="45700" rIns="91425" bIns="45700" anchor="b" anchorCtr="0">
            <a:noAutofit/>
          </a:bodyPr>
          <a:lstStyle/>
          <a:p>
            <a:pPr marL="0" lvl="0" indent="0" algn="l" rtl="0">
              <a:spcBef>
                <a:spcPts val="0"/>
              </a:spcBef>
              <a:spcAft>
                <a:spcPts val="0"/>
              </a:spcAft>
              <a:buClr>
                <a:schemeClr val="lt1"/>
              </a:buClr>
              <a:buSzPts val="6000"/>
              <a:buFont typeface="Arial"/>
              <a:buNone/>
            </a:pPr>
            <a:r>
              <a:rPr lang="en-US" sz="4000"/>
              <a:t>DENOISING DIFFUSION PROBABILISTIC MODEL</a:t>
            </a:r>
            <a:endParaRPr sz="4000"/>
          </a:p>
          <a:p>
            <a:pPr marL="0" lvl="0" indent="0" algn="l" rtl="0">
              <a:spcBef>
                <a:spcPts val="0"/>
              </a:spcBef>
              <a:spcAft>
                <a:spcPts val="0"/>
              </a:spcAft>
              <a:buClr>
                <a:schemeClr val="lt1"/>
              </a:buClr>
              <a:buSzPts val="6000"/>
              <a:buFont typeface="Arial"/>
              <a:buNone/>
            </a:pPr>
            <a:r>
              <a:rPr lang="en-US" sz="4000"/>
              <a:t>(DDPM)</a:t>
            </a:r>
            <a:endParaRPr sz="4000"/>
          </a:p>
          <a:p>
            <a:pPr marL="0" lvl="0" indent="0" algn="l" rtl="0">
              <a:lnSpc>
                <a:spcPct val="80000"/>
              </a:lnSpc>
              <a:spcBef>
                <a:spcPts val="0"/>
              </a:spcBef>
              <a:spcAft>
                <a:spcPts val="0"/>
              </a:spcAft>
              <a:buClr>
                <a:schemeClr val="dk2"/>
              </a:buClr>
              <a:buSzPts val="3600"/>
              <a:buFont typeface="Georgia"/>
              <a:buNone/>
            </a:pP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body" idx="1"/>
          </p:nvPr>
        </p:nvSpPr>
        <p:spPr>
          <a:xfrm>
            <a:off x="566926" y="2185425"/>
            <a:ext cx="10515600" cy="3800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General Idea:</a:t>
            </a:r>
            <a:endParaRPr b="1"/>
          </a:p>
          <a:p>
            <a:pPr marL="0" lvl="0" indent="0" algn="l" rtl="0">
              <a:lnSpc>
                <a:spcPct val="100000"/>
              </a:lnSpc>
              <a:spcBef>
                <a:spcPts val="0"/>
              </a:spcBef>
              <a:spcAft>
                <a:spcPts val="0"/>
              </a:spcAft>
              <a:buSzPts val="1800"/>
              <a:buNone/>
            </a:pPr>
            <a:endParaRPr b="1"/>
          </a:p>
          <a:p>
            <a:pPr marL="0" lvl="0" indent="0" algn="l" rtl="0">
              <a:lnSpc>
                <a:spcPct val="100000"/>
              </a:lnSpc>
              <a:spcBef>
                <a:spcPts val="0"/>
              </a:spcBef>
              <a:spcAft>
                <a:spcPts val="0"/>
              </a:spcAft>
              <a:buSzPts val="1800"/>
              <a:buNone/>
            </a:pPr>
            <a:r>
              <a:rPr lang="en-US"/>
              <a:t>The essential idea is to systematically and slowly destroy structure in a data distribution through an iterative forward diffusion process. We then learn a reverse diffusion process that restores structure in data, yielding a highly flexible and tractable generative model of the data.</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In short, we apply a lot of noise to the image and then have some intelligence which learns something out of it (a Neural Network) to remove the noise.</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Now, the idea is if the Neural Network learns to remove the noise properly, we can start off with a completely random noise and let the model remove the noise until we have a new image which could occur from our training data.</a:t>
            </a:r>
            <a:endParaRPr/>
          </a:p>
        </p:txBody>
      </p:sp>
      <p:sp>
        <p:nvSpPr>
          <p:cNvPr id="272" name="Google Shape;272;p41"/>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Denoising Diffusion Probabilistic Model (DDPM)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body" idx="1"/>
          </p:nvPr>
        </p:nvSpPr>
        <p:spPr>
          <a:xfrm>
            <a:off x="569475" y="1975650"/>
            <a:ext cx="11165400" cy="3409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Generative models try to model the probability density function of the data and sample from it or directly sample from the distribution.</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Explicit models: (They model the distribution)</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Implicit models: (They directly sample from the distribution)</a:t>
            </a:r>
            <a:endParaRPr/>
          </a:p>
          <a:p>
            <a:pPr marL="457200" lvl="0" indent="-342900" algn="l" rtl="0">
              <a:lnSpc>
                <a:spcPct val="100000"/>
              </a:lnSpc>
              <a:spcBef>
                <a:spcPts val="0"/>
              </a:spcBef>
              <a:spcAft>
                <a:spcPts val="0"/>
              </a:spcAft>
              <a:buSzPts val="1800"/>
              <a:buChar char="●"/>
            </a:pPr>
            <a:r>
              <a:rPr lang="en-US"/>
              <a:t>GANs</a:t>
            </a:r>
            <a:endParaRPr/>
          </a:p>
        </p:txBody>
      </p:sp>
      <p:sp>
        <p:nvSpPr>
          <p:cNvPr id="79" name="Google Shape;79;p15"/>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Generative Models</a:t>
            </a:r>
            <a:endParaRPr/>
          </a:p>
        </p:txBody>
      </p:sp>
      <p:pic>
        <p:nvPicPr>
          <p:cNvPr id="80" name="Google Shape;80;p15"/>
          <p:cNvPicPr preferRelativeResize="0"/>
          <p:nvPr/>
        </p:nvPicPr>
        <p:blipFill rotWithShape="1">
          <a:blip r:embed="rId3">
            <a:alphaModFix/>
          </a:blip>
          <a:srcRect b="41286"/>
          <a:stretch/>
        </p:blipFill>
        <p:spPr>
          <a:xfrm>
            <a:off x="569475" y="3334025"/>
            <a:ext cx="3478977" cy="1161775"/>
          </a:xfrm>
          <a:prstGeom prst="rect">
            <a:avLst/>
          </a:prstGeom>
          <a:noFill/>
          <a:ln>
            <a:noFill/>
          </a:ln>
        </p:spPr>
      </p:pic>
      <p:pic>
        <p:nvPicPr>
          <p:cNvPr id="81" name="Google Shape;81;p15"/>
          <p:cNvPicPr preferRelativeResize="0"/>
          <p:nvPr/>
        </p:nvPicPr>
        <p:blipFill rotWithShape="1">
          <a:blip r:embed="rId4">
            <a:alphaModFix/>
          </a:blip>
          <a:srcRect b="45121"/>
          <a:stretch/>
        </p:blipFill>
        <p:spPr>
          <a:xfrm>
            <a:off x="3591425" y="3334030"/>
            <a:ext cx="3325299" cy="1161775"/>
          </a:xfrm>
          <a:prstGeom prst="rect">
            <a:avLst/>
          </a:prstGeom>
          <a:noFill/>
          <a:ln>
            <a:noFill/>
          </a:ln>
        </p:spPr>
      </p:pic>
      <p:pic>
        <p:nvPicPr>
          <p:cNvPr id="82" name="Google Shape;82;p15"/>
          <p:cNvPicPr preferRelativeResize="0"/>
          <p:nvPr/>
        </p:nvPicPr>
        <p:blipFill>
          <a:blip r:embed="rId5">
            <a:alphaModFix/>
          </a:blip>
          <a:stretch>
            <a:fillRect/>
          </a:stretch>
        </p:blipFill>
        <p:spPr>
          <a:xfrm>
            <a:off x="660400" y="5340175"/>
            <a:ext cx="3480641" cy="1382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body" idx="1"/>
          </p:nvPr>
        </p:nvSpPr>
        <p:spPr>
          <a:xfrm>
            <a:off x="566926" y="2185425"/>
            <a:ext cx="9925500" cy="3511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So as discussed in the previous slide, We have two main processes:</a:t>
            </a:r>
            <a:endParaRPr/>
          </a:p>
          <a:p>
            <a:pPr marL="0" lvl="0" indent="0" algn="l" rtl="0">
              <a:lnSpc>
                <a:spcPct val="100000"/>
              </a:lnSpc>
              <a:spcBef>
                <a:spcPts val="0"/>
              </a:spcBef>
              <a:spcAft>
                <a:spcPts val="0"/>
              </a:spcAft>
              <a:buSzPts val="1800"/>
              <a:buNone/>
            </a:pPr>
            <a:endParaRPr/>
          </a:p>
          <a:p>
            <a:pPr marL="457200" lvl="0" indent="-342900" algn="l" rtl="0">
              <a:lnSpc>
                <a:spcPct val="100000"/>
              </a:lnSpc>
              <a:spcBef>
                <a:spcPts val="0"/>
              </a:spcBef>
              <a:spcAft>
                <a:spcPts val="0"/>
              </a:spcAft>
              <a:buSzPts val="1800"/>
              <a:buAutoNum type="arabicPeriod"/>
            </a:pPr>
            <a:r>
              <a:rPr lang="en-US"/>
              <a:t>Forward Process: We start with the original image and step by step add more noise to the image. If we repeat this for sufficient number of steps, the image will become pure noise.</a:t>
            </a:r>
            <a:endParaRPr/>
          </a:p>
          <a:p>
            <a:pPr marL="0" lvl="0" indent="0" algn="l" rtl="0">
              <a:lnSpc>
                <a:spcPct val="100000"/>
              </a:lnSpc>
              <a:spcBef>
                <a:spcPts val="0"/>
              </a:spcBef>
              <a:spcAft>
                <a:spcPts val="0"/>
              </a:spcAft>
              <a:buNone/>
            </a:pPr>
            <a:r>
              <a:rPr lang="en-US"/>
              <a:t>	How will be add the noise?</a:t>
            </a: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r>
              <a:rPr lang="en-US"/>
              <a:t>The paper uses Normal Distribution to sample the noise. The pure noise image will follow the Normal Distribution.</a:t>
            </a: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p:txBody>
      </p:sp>
      <p:sp>
        <p:nvSpPr>
          <p:cNvPr id="278" name="Google Shape;278;p42"/>
          <p:cNvSpPr txBox="1">
            <a:spLocks noGrp="1"/>
          </p:cNvSpPr>
          <p:nvPr>
            <p:ph type="title"/>
          </p:nvPr>
        </p:nvSpPr>
        <p:spPr>
          <a:xfrm>
            <a:off x="569476" y="1320800"/>
            <a:ext cx="11622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Understanding of DDPM</a:t>
            </a:r>
            <a:endParaRPr/>
          </a:p>
        </p:txBody>
      </p:sp>
      <p:pic>
        <p:nvPicPr>
          <p:cNvPr id="279" name="Google Shape;279;p42"/>
          <p:cNvPicPr preferRelativeResize="0"/>
          <p:nvPr/>
        </p:nvPicPr>
        <p:blipFill>
          <a:blip r:embed="rId3">
            <a:alphaModFix/>
          </a:blip>
          <a:stretch>
            <a:fillRect/>
          </a:stretch>
        </p:blipFill>
        <p:spPr>
          <a:xfrm>
            <a:off x="1878425" y="4841050"/>
            <a:ext cx="7265551" cy="1697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body" idx="1"/>
          </p:nvPr>
        </p:nvSpPr>
        <p:spPr>
          <a:xfrm>
            <a:off x="566925" y="1596325"/>
            <a:ext cx="10925100" cy="410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So, we can see that going from an image to noise is fairly very simple.</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But wait, what about the reverse process where you go from just noise to an image? Here comes the actual problem..</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2. Reverse Process:</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It involves a Neural Network learning to remove the noise from an image step by step. This way we can give the Neural Network a random noisy image sampled from the Normal Distribution and let the model gradually remove the noise step by step until we have a clear looking image.</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Ok, so why are we going step by step and not generate an image from the noisy image instantly?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body" idx="1"/>
          </p:nvPr>
        </p:nvSpPr>
        <p:spPr>
          <a:xfrm>
            <a:off x="633450" y="1397000"/>
            <a:ext cx="10925100" cy="509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Going from noisy image to a clear looking image instantly is NOT a tractable solution and can lead to much worse outcomes. You need Neural Network to learn something.. Isn’t it?</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Now the point goes to.. How does this Neural Network look like? What will be the input and output of this neural network?</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First of all, let’s see what this Neural Network can predict.</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The Neural Network can predict:</a:t>
            </a:r>
            <a:endParaRPr/>
          </a:p>
          <a:p>
            <a:pPr marL="0" lvl="0" indent="0" algn="l" rtl="0">
              <a:lnSpc>
                <a:spcPct val="100000"/>
              </a:lnSpc>
              <a:spcBef>
                <a:spcPts val="0"/>
              </a:spcBef>
              <a:spcAft>
                <a:spcPts val="0"/>
              </a:spcAft>
              <a:buSzPts val="1800"/>
              <a:buNone/>
            </a:pPr>
            <a:endParaRPr/>
          </a:p>
          <a:p>
            <a:pPr marL="457200" lvl="0" indent="-342900" algn="l" rtl="0">
              <a:lnSpc>
                <a:spcPct val="100000"/>
              </a:lnSpc>
              <a:spcBef>
                <a:spcPts val="0"/>
              </a:spcBef>
              <a:spcAft>
                <a:spcPts val="0"/>
              </a:spcAft>
              <a:buSzPts val="1800"/>
              <a:buAutoNum type="arabicPeriod"/>
            </a:pPr>
            <a:r>
              <a:rPr lang="en-US"/>
              <a:t>Mean of the noise at each time step</a:t>
            </a:r>
            <a:endParaRPr/>
          </a:p>
          <a:p>
            <a:pPr marL="457200" lvl="0" indent="-342900" algn="l" rtl="0">
              <a:lnSpc>
                <a:spcPct val="100000"/>
              </a:lnSpc>
              <a:spcBef>
                <a:spcPts val="0"/>
              </a:spcBef>
              <a:spcAft>
                <a:spcPts val="0"/>
              </a:spcAft>
              <a:buSzPts val="1800"/>
              <a:buAutoNum type="arabicPeriod"/>
            </a:pPr>
            <a:r>
              <a:rPr lang="en-US"/>
              <a:t>Predicting the original image directly</a:t>
            </a:r>
            <a:endParaRPr/>
          </a:p>
          <a:p>
            <a:pPr marL="457200" lvl="0" indent="-342900" algn="l" rtl="0">
              <a:lnSpc>
                <a:spcPct val="100000"/>
              </a:lnSpc>
              <a:spcBef>
                <a:spcPts val="0"/>
              </a:spcBef>
              <a:spcAft>
                <a:spcPts val="0"/>
              </a:spcAft>
              <a:buSzPts val="1800"/>
              <a:buAutoNum type="arabicPeriod"/>
            </a:pPr>
            <a:r>
              <a:rPr lang="en-US"/>
              <a:t>Predicting the noise in the image directly</a:t>
            </a: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We have already seen that predicting the original image is not a tractable solution. So we can eliminate that.</a:t>
            </a:r>
            <a:endParaRPr/>
          </a:p>
          <a:p>
            <a:pPr marL="0" lvl="0" indent="0" algn="l" rtl="0">
              <a:lnSpc>
                <a:spcPct val="100000"/>
              </a:lnSpc>
              <a:spcBef>
                <a:spcPts val="0"/>
              </a:spcBef>
              <a:spcAft>
                <a:spcPts val="0"/>
              </a:spcAft>
              <a:buNone/>
            </a:pPr>
            <a:r>
              <a:rPr lang="en-US"/>
              <a:t>What would you select?</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9">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9">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9">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body" idx="1"/>
          </p:nvPr>
        </p:nvSpPr>
        <p:spPr>
          <a:xfrm>
            <a:off x="633450" y="1397000"/>
            <a:ext cx="10925100" cy="509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Well, both are mostly same. We just parameterize them differently. We will see this in further slides.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Most of the researchers chose third option i.e., Noise of the image and predict the noise directly.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Well, you all may be wondering why we are predicting the mean and not variance in the first option as the Normal Distribution needs mean and variance.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p:txBody>
      </p:sp>
      <p:pic>
        <p:nvPicPr>
          <p:cNvPr id="295" name="Google Shape;295;p45"/>
          <p:cNvPicPr preferRelativeResize="0"/>
          <p:nvPr/>
        </p:nvPicPr>
        <p:blipFill>
          <a:blip r:embed="rId3">
            <a:alphaModFix/>
          </a:blip>
          <a:stretch>
            <a:fillRect/>
          </a:stretch>
        </p:blipFill>
        <p:spPr>
          <a:xfrm>
            <a:off x="4752963" y="3476625"/>
            <a:ext cx="2333625" cy="2190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6"/>
          <p:cNvSpPr txBox="1">
            <a:spLocks noGrp="1"/>
          </p:cNvSpPr>
          <p:nvPr>
            <p:ph type="body" idx="1"/>
          </p:nvPr>
        </p:nvSpPr>
        <p:spPr>
          <a:xfrm>
            <a:off x="457238" y="1397000"/>
            <a:ext cx="10925100" cy="509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The authors of the paper decided to the fix the variance and thus there is no need to predict it since it always readily available.I will show you all in the Math Derivation part what they fixed it to.</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Just as an improvement…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Can we think of learning the variance too because it may lead to the improvements in the log likelihood (loss of the Neural Network). We will see that later.</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Note: We don’t employ same amount of noise at each time step in the forward process. How do we regulate that?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b="1"/>
              <a:t>Schedule </a:t>
            </a:r>
            <a:r>
              <a:rPr lang="en-US"/>
              <a:t>- Scales the mean and the variance. This ensures that the variance doesn’t explode as we add more and more noise.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This paper we are discussing employed </a:t>
            </a:r>
            <a:r>
              <a:rPr lang="en-US" b="1"/>
              <a:t>Linear Schedule</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7"/>
          <p:cNvSpPr txBox="1">
            <a:spLocks noGrp="1"/>
          </p:cNvSpPr>
          <p:nvPr>
            <p:ph type="body" idx="1"/>
          </p:nvPr>
        </p:nvSpPr>
        <p:spPr>
          <a:xfrm>
            <a:off x="341013" y="1397000"/>
            <a:ext cx="10925100" cy="509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Using linear schedule, the transformation looks something like this</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We will further discuss more about this and the scope of the improvement.</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We are now clear what does the input and output of the Neural Network look like</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Let’s have a look at the </a:t>
            </a:r>
            <a:r>
              <a:rPr lang="en-US" b="1"/>
              <a:t>Architecture</a:t>
            </a:r>
            <a:r>
              <a:rPr lang="en-US"/>
              <a:t>.</a:t>
            </a:r>
            <a:endParaRPr/>
          </a:p>
        </p:txBody>
      </p:sp>
      <p:pic>
        <p:nvPicPr>
          <p:cNvPr id="306" name="Google Shape;306;p47"/>
          <p:cNvPicPr preferRelativeResize="0"/>
          <p:nvPr/>
        </p:nvPicPr>
        <p:blipFill>
          <a:blip r:embed="rId3">
            <a:alphaModFix/>
          </a:blip>
          <a:stretch>
            <a:fillRect/>
          </a:stretch>
        </p:blipFill>
        <p:spPr>
          <a:xfrm>
            <a:off x="2005400" y="2035450"/>
            <a:ext cx="7113260" cy="716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body" idx="1"/>
          </p:nvPr>
        </p:nvSpPr>
        <p:spPr>
          <a:xfrm>
            <a:off x="633450" y="2036900"/>
            <a:ext cx="10925100" cy="418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The Neural Network used for the reverse process looks like a </a:t>
            </a:r>
            <a:r>
              <a:rPr lang="en-US" b="1"/>
              <a:t>U-Net </a:t>
            </a:r>
            <a:r>
              <a:rPr lang="en-US"/>
              <a:t>Architecture.</a:t>
            </a:r>
            <a:endParaRPr/>
          </a:p>
        </p:txBody>
      </p:sp>
      <p:sp>
        <p:nvSpPr>
          <p:cNvPr id="312" name="Google Shape;312;p48"/>
          <p:cNvSpPr txBox="1">
            <a:spLocks noGrp="1"/>
          </p:cNvSpPr>
          <p:nvPr>
            <p:ph type="title"/>
          </p:nvPr>
        </p:nvSpPr>
        <p:spPr>
          <a:xfrm>
            <a:off x="569476" y="1320800"/>
            <a:ext cx="11622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Architecture of DDPM</a:t>
            </a:r>
            <a:endParaRPr/>
          </a:p>
        </p:txBody>
      </p:sp>
      <p:pic>
        <p:nvPicPr>
          <p:cNvPr id="313" name="Google Shape;313;p48"/>
          <p:cNvPicPr preferRelativeResize="0"/>
          <p:nvPr/>
        </p:nvPicPr>
        <p:blipFill>
          <a:blip r:embed="rId3">
            <a:alphaModFix/>
          </a:blip>
          <a:stretch>
            <a:fillRect/>
          </a:stretch>
        </p:blipFill>
        <p:spPr>
          <a:xfrm>
            <a:off x="1332988" y="2612525"/>
            <a:ext cx="4029075" cy="3028950"/>
          </a:xfrm>
          <a:prstGeom prst="rect">
            <a:avLst/>
          </a:prstGeom>
          <a:noFill/>
          <a:ln>
            <a:noFill/>
          </a:ln>
        </p:spPr>
      </p:pic>
      <p:pic>
        <p:nvPicPr>
          <p:cNvPr id="314" name="Google Shape;314;p48"/>
          <p:cNvPicPr preferRelativeResize="0"/>
          <p:nvPr/>
        </p:nvPicPr>
        <p:blipFill>
          <a:blip r:embed="rId4">
            <a:alphaModFix/>
          </a:blip>
          <a:stretch>
            <a:fillRect/>
          </a:stretch>
        </p:blipFill>
        <p:spPr>
          <a:xfrm>
            <a:off x="6598400" y="2612525"/>
            <a:ext cx="4029075" cy="3028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9"/>
          <p:cNvSpPr txBox="1">
            <a:spLocks noGrp="1"/>
          </p:cNvSpPr>
          <p:nvPr>
            <p:ph type="body" idx="1"/>
          </p:nvPr>
        </p:nvSpPr>
        <p:spPr>
          <a:xfrm>
            <a:off x="633450" y="1397000"/>
            <a:ext cx="10925100" cy="4820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The model will be same for each timestep. </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The way of telling the model at what time step we are, is done using the sinusoidal embeddings that we learned from the </a:t>
            </a:r>
            <a:r>
              <a:rPr lang="en-US" b="1"/>
              <a:t>Transformer </a:t>
            </a:r>
            <a:r>
              <a:rPr lang="en-US"/>
              <a:t>paper.</a:t>
            </a:r>
            <a:endParaRPr/>
          </a:p>
        </p:txBody>
      </p:sp>
      <p:pic>
        <p:nvPicPr>
          <p:cNvPr id="320" name="Google Shape;320;p49"/>
          <p:cNvPicPr preferRelativeResize="0"/>
          <p:nvPr/>
        </p:nvPicPr>
        <p:blipFill>
          <a:blip r:embed="rId3">
            <a:alphaModFix/>
          </a:blip>
          <a:stretch>
            <a:fillRect/>
          </a:stretch>
        </p:blipFill>
        <p:spPr>
          <a:xfrm>
            <a:off x="4027625" y="1936175"/>
            <a:ext cx="3695700" cy="238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0"/>
          <p:cNvSpPr txBox="1">
            <a:spLocks noGrp="1"/>
          </p:cNvSpPr>
          <p:nvPr>
            <p:ph type="body" idx="1"/>
          </p:nvPr>
        </p:nvSpPr>
        <p:spPr>
          <a:xfrm>
            <a:off x="633450" y="1397000"/>
            <a:ext cx="10925100" cy="4820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This is passed to each residual block and it is very important because forward diffusion process is using a schedule (we discussed it a little on it which scales mean and variance). With this embedding the model can remove the noise at different levels in different amount of time intervals which effects the output a lot.</a:t>
            </a:r>
            <a:endParaRPr/>
          </a:p>
        </p:txBody>
      </p:sp>
      <p:pic>
        <p:nvPicPr>
          <p:cNvPr id="326" name="Google Shape;326;p50"/>
          <p:cNvPicPr preferRelativeResize="0"/>
          <p:nvPr/>
        </p:nvPicPr>
        <p:blipFill>
          <a:blip r:embed="rId3">
            <a:alphaModFix/>
          </a:blip>
          <a:stretch>
            <a:fillRect/>
          </a:stretch>
        </p:blipFill>
        <p:spPr>
          <a:xfrm>
            <a:off x="2718075" y="1397000"/>
            <a:ext cx="6034674" cy="30221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1"/>
          <p:cNvSpPr txBox="1">
            <a:spLocks noGrp="1"/>
          </p:cNvSpPr>
          <p:nvPr>
            <p:ph type="body" idx="1"/>
          </p:nvPr>
        </p:nvSpPr>
        <p:spPr>
          <a:xfrm>
            <a:off x="566922" y="2185425"/>
            <a:ext cx="8274900" cy="35115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a:t>Score Based Models - </a:t>
            </a:r>
            <a:r>
              <a:rPr lang="en-US" u="sng">
                <a:solidFill>
                  <a:schemeClr val="hlink"/>
                </a:solidFill>
                <a:hlinkClick r:id="rId3"/>
              </a:rPr>
              <a:t>https://arxiv.org/pdf/1907.05600v3</a:t>
            </a:r>
            <a:endParaRPr/>
          </a:p>
          <a:p>
            <a:pPr marL="457200" lvl="0" indent="-342900" algn="l" rtl="0">
              <a:lnSpc>
                <a:spcPct val="100000"/>
              </a:lnSpc>
              <a:spcBef>
                <a:spcPts val="0"/>
              </a:spcBef>
              <a:spcAft>
                <a:spcPts val="0"/>
              </a:spcAft>
              <a:buSzPts val="1800"/>
              <a:buChar char="●"/>
            </a:pPr>
            <a:r>
              <a:rPr lang="en-US"/>
              <a:t>Denoising Diffusion Probabilistic Model - </a:t>
            </a:r>
            <a:r>
              <a:rPr lang="en-US" u="sng">
                <a:solidFill>
                  <a:schemeClr val="hlink"/>
                </a:solidFill>
                <a:hlinkClick r:id="rId4"/>
              </a:rPr>
              <a:t>https://arxiv.org/pdf/2006.11239</a:t>
            </a:r>
            <a:endParaRPr/>
          </a:p>
          <a:p>
            <a:pPr marL="457200" lvl="0" indent="-342900" algn="l" rtl="0">
              <a:lnSpc>
                <a:spcPct val="100000"/>
              </a:lnSpc>
              <a:spcBef>
                <a:spcPts val="0"/>
              </a:spcBef>
              <a:spcAft>
                <a:spcPts val="0"/>
              </a:spcAft>
              <a:buSzPts val="1800"/>
              <a:buChar char="●"/>
            </a:pPr>
            <a:r>
              <a:rPr lang="en-US"/>
              <a:t>Some improvements done by OpenAI - </a:t>
            </a:r>
            <a:r>
              <a:rPr lang="en-US" u="sng">
                <a:solidFill>
                  <a:schemeClr val="hlink"/>
                </a:solidFill>
                <a:hlinkClick r:id="rId5"/>
              </a:rPr>
              <a:t>https://arxiv.org/pdf/2102.09672</a:t>
            </a:r>
            <a:endParaRPr/>
          </a:p>
          <a:p>
            <a:pPr marL="457200" lvl="0" indent="-342900" algn="l" rtl="0">
              <a:lnSpc>
                <a:spcPct val="100000"/>
              </a:lnSpc>
              <a:spcBef>
                <a:spcPts val="0"/>
              </a:spcBef>
              <a:spcAft>
                <a:spcPts val="0"/>
              </a:spcAft>
              <a:buSzPts val="1800"/>
              <a:buChar char="●"/>
            </a:pPr>
            <a:r>
              <a:rPr lang="en-US"/>
              <a:t>Latent Diffusion Models - </a:t>
            </a:r>
            <a:r>
              <a:rPr lang="en-US" u="sng">
                <a:solidFill>
                  <a:schemeClr val="hlink"/>
                </a:solidFill>
                <a:hlinkClick r:id="rId6"/>
              </a:rPr>
              <a:t>https://arxiv.org/pdf/2112.10752</a:t>
            </a:r>
            <a:endParaRPr/>
          </a:p>
          <a:p>
            <a:pPr marL="0" lvl="0" indent="0" algn="l" rtl="0">
              <a:lnSpc>
                <a:spcPct val="100000"/>
              </a:lnSpc>
              <a:spcBef>
                <a:spcPts val="0"/>
              </a:spcBef>
              <a:spcAft>
                <a:spcPts val="0"/>
              </a:spcAft>
              <a:buNone/>
            </a:pPr>
            <a:endParaRPr/>
          </a:p>
        </p:txBody>
      </p:sp>
      <p:sp>
        <p:nvSpPr>
          <p:cNvPr id="332" name="Google Shape;332;p51"/>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PAPERS REFERRED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ctrTitle"/>
          </p:nvPr>
        </p:nvSpPr>
        <p:spPr>
          <a:xfrm>
            <a:off x="658368" y="1490663"/>
            <a:ext cx="6638400" cy="2387700"/>
          </a:xfrm>
          <a:prstGeom prst="rect">
            <a:avLst/>
          </a:prstGeom>
          <a:noFill/>
          <a:ln>
            <a:noFill/>
          </a:ln>
        </p:spPr>
        <p:txBody>
          <a:bodyPr spcFirstLastPara="1" wrap="square" lIns="0" tIns="45700" rIns="91425" bIns="45700" anchor="b" anchorCtr="0">
            <a:noAutofit/>
          </a:bodyPr>
          <a:lstStyle/>
          <a:p>
            <a:pPr marL="0" lvl="0" indent="0" algn="l" rtl="0">
              <a:lnSpc>
                <a:spcPct val="96666"/>
              </a:lnSpc>
              <a:spcBef>
                <a:spcPts val="0"/>
              </a:spcBef>
              <a:spcAft>
                <a:spcPts val="0"/>
              </a:spcAft>
              <a:buClr>
                <a:schemeClr val="lt1"/>
              </a:buClr>
              <a:buSzPts val="6000"/>
              <a:buFont typeface="Arial"/>
              <a:buNone/>
            </a:pPr>
            <a:r>
              <a:rPr lang="en-US" sz="4000"/>
              <a:t>SCORE BASED GENERATIVE MODELS</a:t>
            </a:r>
            <a:endParaRPr sz="4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2"/>
          <p:cNvSpPr txBox="1">
            <a:spLocks noGrp="1"/>
          </p:cNvSpPr>
          <p:nvPr>
            <p:ph type="body" idx="1"/>
          </p:nvPr>
        </p:nvSpPr>
        <p:spPr>
          <a:xfrm>
            <a:off x="566926" y="2185425"/>
            <a:ext cx="10971600" cy="3511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For the next presentation,</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We will be going through the Math behind the working of DDPM extending some concepts we learned today and extend it to implement PyTorch based basic DDPM model.</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We will be going through the improvements of the basic DDPM model like Latent Diffusion Models and some tunings to the basic DDPM along with other future scopes.</a:t>
            </a:r>
            <a:endParaRPr/>
          </a:p>
          <a:p>
            <a:pPr marL="0" lvl="0" indent="0" algn="l" rtl="0">
              <a:lnSpc>
                <a:spcPct val="100000"/>
              </a:lnSpc>
              <a:spcBef>
                <a:spcPts val="0"/>
              </a:spcBef>
              <a:spcAft>
                <a:spcPts val="0"/>
              </a:spcAft>
              <a:buSzPts val="1800"/>
              <a:buNone/>
            </a:pPr>
            <a:endParaRPr/>
          </a:p>
        </p:txBody>
      </p:sp>
      <p:sp>
        <p:nvSpPr>
          <p:cNvPr id="338" name="Google Shape;338;p52"/>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NEXT UP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title"/>
          </p:nvPr>
        </p:nvSpPr>
        <p:spPr>
          <a:xfrm>
            <a:off x="569475" y="1320800"/>
            <a:ext cx="10515600" cy="46692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rgbClr val="005BBB"/>
              </a:buClr>
              <a:buSzPts val="3600"/>
              <a:buFont typeface="Georgia"/>
              <a:buNone/>
            </a:pPr>
            <a:endParaRPr sz="4500"/>
          </a:p>
          <a:p>
            <a:pPr marL="0" lvl="0" indent="0" algn="ctr" rtl="0">
              <a:lnSpc>
                <a:spcPct val="80000"/>
              </a:lnSpc>
              <a:spcBef>
                <a:spcPts val="0"/>
              </a:spcBef>
              <a:spcAft>
                <a:spcPts val="0"/>
              </a:spcAft>
              <a:buClr>
                <a:srgbClr val="005BBB"/>
              </a:buClr>
              <a:buSzPts val="3600"/>
              <a:buFont typeface="Georgia"/>
              <a:buNone/>
            </a:pPr>
            <a:endParaRPr sz="4500"/>
          </a:p>
          <a:p>
            <a:pPr marL="0" lvl="0" indent="0" algn="l" rtl="0">
              <a:lnSpc>
                <a:spcPct val="80000"/>
              </a:lnSpc>
              <a:spcBef>
                <a:spcPts val="0"/>
              </a:spcBef>
              <a:spcAft>
                <a:spcPts val="0"/>
              </a:spcAft>
              <a:buClr>
                <a:srgbClr val="005BBB"/>
              </a:buClr>
              <a:buSzPts val="3600"/>
              <a:buFont typeface="Georgia"/>
              <a:buNone/>
            </a:pPr>
            <a:r>
              <a:rPr lang="en-US" sz="4500"/>
              <a:t>                        THANK YOU!</a:t>
            </a:r>
            <a:endParaRPr sz="4500"/>
          </a:p>
          <a:p>
            <a:pPr marL="0" lvl="0" indent="0" algn="ctr" rtl="0">
              <a:lnSpc>
                <a:spcPct val="80000"/>
              </a:lnSpc>
              <a:spcBef>
                <a:spcPts val="0"/>
              </a:spcBef>
              <a:spcAft>
                <a:spcPts val="0"/>
              </a:spcAft>
              <a:buClr>
                <a:srgbClr val="005BBB"/>
              </a:buClr>
              <a:buSzPts val="3600"/>
              <a:buFont typeface="Georgia"/>
              <a:buNone/>
            </a:pPr>
            <a:endParaRPr sz="4500"/>
          </a:p>
          <a:p>
            <a:pPr marL="0" lvl="0" indent="0" algn="l" rtl="0">
              <a:lnSpc>
                <a:spcPct val="80000"/>
              </a:lnSpc>
              <a:spcBef>
                <a:spcPts val="0"/>
              </a:spcBef>
              <a:spcAft>
                <a:spcPts val="0"/>
              </a:spcAft>
              <a:buClr>
                <a:srgbClr val="005BBB"/>
              </a:buClr>
              <a:buSzPts val="3600"/>
              <a:buFont typeface="Georgia"/>
              <a:buNone/>
            </a:pPr>
            <a:r>
              <a:rPr lang="en-US" sz="4500"/>
              <a:t>                SEE YOU NEXT WEEK!</a:t>
            </a:r>
            <a:endParaRPr sz="45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5"/>
          <p:cNvSpPr txBox="1">
            <a:spLocks noGrp="1"/>
          </p:cNvSpPr>
          <p:nvPr>
            <p:ph type="body" idx="1"/>
          </p:nvPr>
        </p:nvSpPr>
        <p:spPr>
          <a:xfrm>
            <a:off x="658375" y="3968500"/>
            <a:ext cx="6428100" cy="1650300"/>
          </a:xfrm>
          <a:prstGeom prst="rect">
            <a:avLst/>
          </a:prstGeom>
          <a:noFill/>
          <a:ln>
            <a:noFill/>
          </a:ln>
        </p:spPr>
        <p:txBody>
          <a:bodyPr spcFirstLastPara="1" wrap="square" lIns="0" tIns="45700" rIns="91425" bIns="45700" anchor="t" anchorCtr="0">
            <a:noAutofit/>
          </a:bodyPr>
          <a:lstStyle/>
          <a:p>
            <a:pPr marL="0" lvl="0" indent="0" algn="l" rtl="0">
              <a:lnSpc>
                <a:spcPct val="100000"/>
              </a:lnSpc>
              <a:spcBef>
                <a:spcPts val="0"/>
              </a:spcBef>
              <a:spcAft>
                <a:spcPts val="0"/>
              </a:spcAft>
              <a:buSzPts val="2800"/>
              <a:buNone/>
            </a:pPr>
            <a:r>
              <a:rPr lang="en-US"/>
              <a:t>Presented By: </a:t>
            </a:r>
            <a:endParaRPr/>
          </a:p>
          <a:p>
            <a:pPr marL="0" lvl="0" indent="0" algn="l" rtl="0">
              <a:lnSpc>
                <a:spcPct val="100000"/>
              </a:lnSpc>
              <a:spcBef>
                <a:spcPts val="0"/>
              </a:spcBef>
              <a:spcAft>
                <a:spcPts val="0"/>
              </a:spcAft>
              <a:buSzPts val="2800"/>
              <a:buNone/>
            </a:pPr>
            <a:r>
              <a:rPr lang="en-US"/>
              <a:t>Team Sushi (Vamshi Krishna Kyatham, Xiaofeng Chen, Rahul Dasari)</a:t>
            </a:r>
            <a:endParaRPr/>
          </a:p>
          <a:p>
            <a:pPr marL="0" lvl="0" indent="0" algn="l" rtl="0">
              <a:lnSpc>
                <a:spcPct val="100000"/>
              </a:lnSpc>
              <a:spcBef>
                <a:spcPts val="0"/>
              </a:spcBef>
              <a:spcAft>
                <a:spcPts val="0"/>
              </a:spcAft>
              <a:buSzPts val="2800"/>
              <a:buNone/>
            </a:pPr>
            <a:endParaRPr/>
          </a:p>
        </p:txBody>
      </p:sp>
      <p:sp>
        <p:nvSpPr>
          <p:cNvPr id="358" name="Google Shape;358;p55"/>
          <p:cNvSpPr txBox="1">
            <a:spLocks noGrp="1"/>
          </p:cNvSpPr>
          <p:nvPr>
            <p:ph type="ctrTitle"/>
          </p:nvPr>
        </p:nvSpPr>
        <p:spPr>
          <a:xfrm>
            <a:off x="658368" y="769822"/>
            <a:ext cx="6638400" cy="2386500"/>
          </a:xfrm>
          <a:prstGeom prst="rect">
            <a:avLst/>
          </a:prstGeom>
          <a:noFill/>
          <a:ln>
            <a:noFill/>
          </a:ln>
        </p:spPr>
        <p:txBody>
          <a:bodyPr spcFirstLastPara="1" wrap="square" lIns="0" tIns="45700" rIns="91425" bIns="45700" anchor="b" anchorCtr="0">
            <a:noAutofit/>
          </a:bodyPr>
          <a:lstStyle/>
          <a:p>
            <a:pPr marL="0" lvl="0" indent="0" algn="l" rtl="0">
              <a:lnSpc>
                <a:spcPct val="96666"/>
              </a:lnSpc>
              <a:spcBef>
                <a:spcPts val="0"/>
              </a:spcBef>
              <a:spcAft>
                <a:spcPts val="0"/>
              </a:spcAft>
              <a:buClr>
                <a:schemeClr val="lt1"/>
              </a:buClr>
              <a:buSzPts val="6000"/>
              <a:buFont typeface="Arial"/>
              <a:buNone/>
            </a:pPr>
            <a:r>
              <a:rPr lang="en-US"/>
              <a:t>DIFFUSION MODELS</a:t>
            </a:r>
            <a:endParaRPr/>
          </a:p>
        </p:txBody>
      </p:sp>
      <p:sp>
        <p:nvSpPr>
          <p:cNvPr id="359" name="Google Shape;359;p55"/>
          <p:cNvSpPr txBox="1"/>
          <p:nvPr/>
        </p:nvSpPr>
        <p:spPr>
          <a:xfrm>
            <a:off x="658375" y="3353175"/>
            <a:ext cx="5904900" cy="6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solidFill>
                  <a:schemeClr val="lt1"/>
                </a:solidFill>
              </a:rPr>
              <a:t>CSE 705 SEMINAR (FALL 2024) DAY 2</a:t>
            </a:r>
            <a:endParaRPr sz="2300" b="1">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6"/>
          <p:cNvSpPr txBox="1">
            <a:spLocks noGrp="1"/>
          </p:cNvSpPr>
          <p:nvPr>
            <p:ph type="ctrTitle"/>
          </p:nvPr>
        </p:nvSpPr>
        <p:spPr>
          <a:xfrm>
            <a:off x="565375" y="2699525"/>
            <a:ext cx="7532400" cy="2387700"/>
          </a:xfrm>
          <a:prstGeom prst="rect">
            <a:avLst/>
          </a:prstGeom>
          <a:noFill/>
          <a:ln>
            <a:noFill/>
          </a:ln>
        </p:spPr>
        <p:txBody>
          <a:bodyPr spcFirstLastPara="1" wrap="square" lIns="0" tIns="45700" rIns="91425" bIns="45700" anchor="b" anchorCtr="0">
            <a:noAutofit/>
          </a:bodyPr>
          <a:lstStyle/>
          <a:p>
            <a:pPr marL="0" lvl="0" indent="0" algn="l" rtl="0">
              <a:spcBef>
                <a:spcPts val="0"/>
              </a:spcBef>
              <a:spcAft>
                <a:spcPts val="0"/>
              </a:spcAft>
              <a:buClr>
                <a:schemeClr val="lt1"/>
              </a:buClr>
              <a:buSzPts val="6000"/>
              <a:buFont typeface="Arial"/>
              <a:buNone/>
            </a:pPr>
            <a:r>
              <a:rPr lang="en-US" sz="4000"/>
              <a:t>LET’S CONTINUE WHERE WE LEFT FROM..</a:t>
            </a:r>
            <a:endParaRPr sz="4000"/>
          </a:p>
          <a:p>
            <a:pPr marL="0" lvl="0" indent="0" algn="l" rtl="0">
              <a:spcBef>
                <a:spcPts val="0"/>
              </a:spcBef>
              <a:spcAft>
                <a:spcPts val="0"/>
              </a:spcAft>
              <a:buClr>
                <a:schemeClr val="lt1"/>
              </a:buClr>
              <a:buSzPts val="6000"/>
              <a:buFont typeface="Arial"/>
              <a:buNone/>
            </a:pPr>
            <a:endParaRPr sz="4000"/>
          </a:p>
          <a:p>
            <a:pPr marL="0" lvl="0" indent="0" algn="l" rtl="0">
              <a:spcBef>
                <a:spcPts val="0"/>
              </a:spcBef>
              <a:spcAft>
                <a:spcPts val="0"/>
              </a:spcAft>
              <a:buClr>
                <a:schemeClr val="lt1"/>
              </a:buClr>
              <a:buSzPts val="6000"/>
              <a:buFont typeface="Arial"/>
              <a:buNone/>
            </a:pPr>
            <a:r>
              <a:rPr lang="en-US" sz="4000"/>
              <a:t>MATH BEHIND DDPM</a:t>
            </a:r>
            <a:endParaRPr sz="4000"/>
          </a:p>
          <a:p>
            <a:pPr marL="0" lvl="0" indent="0" algn="l" rtl="0">
              <a:lnSpc>
                <a:spcPct val="80000"/>
              </a:lnSpc>
              <a:spcBef>
                <a:spcPts val="0"/>
              </a:spcBef>
              <a:spcAft>
                <a:spcPts val="0"/>
              </a:spcAft>
              <a:buClr>
                <a:schemeClr val="dk2"/>
              </a:buClr>
              <a:buSzPts val="3600"/>
              <a:buFont typeface="Georgia"/>
              <a:buNone/>
            </a:pPr>
            <a:endParaRPr sz="3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7"/>
          <p:cNvSpPr txBox="1">
            <a:spLocks noGrp="1"/>
          </p:cNvSpPr>
          <p:nvPr>
            <p:ph type="body" idx="1"/>
          </p:nvPr>
        </p:nvSpPr>
        <p:spPr>
          <a:xfrm>
            <a:off x="566925" y="1898550"/>
            <a:ext cx="11390100" cy="3798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dirty="0"/>
              <a:t>						For Example: The Original Image at timestep 0 is:</a:t>
            </a: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5486400" lvl="0" indent="0" algn="l" rtl="0">
              <a:lnSpc>
                <a:spcPct val="100000"/>
              </a:lnSpc>
              <a:spcBef>
                <a:spcPts val="0"/>
              </a:spcBef>
              <a:spcAft>
                <a:spcPts val="0"/>
              </a:spcAft>
              <a:buSzPts val="1800"/>
              <a:buNone/>
            </a:pPr>
            <a:r>
              <a:rPr lang="en-US" dirty="0"/>
              <a:t>The image after iteratively adding noise in the forward process at timestep 42 is:</a:t>
            </a:r>
            <a:endParaRPr dirty="0"/>
          </a:p>
          <a:p>
            <a:pPr marL="0" lvl="0" indent="0" algn="l" rtl="0">
              <a:lnSpc>
                <a:spcPct val="100000"/>
              </a:lnSpc>
              <a:spcBef>
                <a:spcPts val="0"/>
              </a:spcBef>
              <a:spcAft>
                <a:spcPts val="0"/>
              </a:spcAft>
              <a:buSzPts val="1800"/>
              <a:buNone/>
            </a:pPr>
            <a:r>
              <a:rPr lang="en-US" dirty="0"/>
              <a:t>The final image after following isotropic Gaussian</a:t>
            </a:r>
            <a:endParaRPr dirty="0"/>
          </a:p>
          <a:p>
            <a:pPr marL="0" lvl="0" indent="0" algn="l" rtl="0">
              <a:lnSpc>
                <a:spcPct val="100000"/>
              </a:lnSpc>
              <a:spcBef>
                <a:spcPts val="0"/>
              </a:spcBef>
              <a:spcAft>
                <a:spcPts val="0"/>
              </a:spcAft>
              <a:buSzPts val="1800"/>
              <a:buNone/>
            </a:pPr>
            <a:r>
              <a:rPr lang="en-US" dirty="0"/>
              <a:t>Distribution:</a:t>
            </a: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r>
              <a:rPr lang="en-US" dirty="0"/>
              <a:t>				          Initially in the base paper</a:t>
            </a:r>
            <a:endParaRPr dirty="0"/>
          </a:p>
          <a:p>
            <a:pPr marL="3657600" lvl="0" indent="457200" algn="l" rtl="0">
              <a:lnSpc>
                <a:spcPct val="100000"/>
              </a:lnSpc>
              <a:spcBef>
                <a:spcPts val="0"/>
              </a:spcBef>
              <a:spcAft>
                <a:spcPts val="0"/>
              </a:spcAft>
              <a:buSzPts val="1800"/>
              <a:buNone/>
            </a:pPr>
            <a:r>
              <a:rPr lang="en-US" dirty="0"/>
              <a:t>     T was set to 1000</a:t>
            </a:r>
            <a:endParaRPr dirty="0"/>
          </a:p>
        </p:txBody>
      </p:sp>
      <p:sp>
        <p:nvSpPr>
          <p:cNvPr id="370" name="Google Shape;370;p57"/>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Let’s fix some Notations</a:t>
            </a:r>
            <a:endParaRPr/>
          </a:p>
        </p:txBody>
      </p:sp>
      <p:pic>
        <p:nvPicPr>
          <p:cNvPr id="371" name="Google Shape;371;p57"/>
          <p:cNvPicPr preferRelativeResize="0"/>
          <p:nvPr/>
        </p:nvPicPr>
        <p:blipFill>
          <a:blip r:embed="rId3">
            <a:alphaModFix/>
          </a:blip>
          <a:stretch>
            <a:fillRect/>
          </a:stretch>
        </p:blipFill>
        <p:spPr>
          <a:xfrm>
            <a:off x="1105864" y="2187795"/>
            <a:ext cx="3751400" cy="2209625"/>
          </a:xfrm>
          <a:prstGeom prst="rect">
            <a:avLst/>
          </a:prstGeom>
          <a:noFill/>
          <a:ln>
            <a:noFill/>
          </a:ln>
        </p:spPr>
      </p:pic>
      <p:pic>
        <p:nvPicPr>
          <p:cNvPr id="372" name="Google Shape;372;p57"/>
          <p:cNvPicPr preferRelativeResize="0"/>
          <p:nvPr/>
        </p:nvPicPr>
        <p:blipFill>
          <a:blip r:embed="rId4">
            <a:alphaModFix/>
          </a:blip>
          <a:stretch>
            <a:fillRect/>
          </a:stretch>
        </p:blipFill>
        <p:spPr>
          <a:xfrm>
            <a:off x="6718597" y="2382097"/>
            <a:ext cx="2661575" cy="1582350"/>
          </a:xfrm>
          <a:prstGeom prst="rect">
            <a:avLst/>
          </a:prstGeom>
          <a:noFill/>
          <a:ln>
            <a:noFill/>
          </a:ln>
        </p:spPr>
      </p:pic>
      <p:pic>
        <p:nvPicPr>
          <p:cNvPr id="373" name="Google Shape;373;p57"/>
          <p:cNvPicPr preferRelativeResize="0"/>
          <p:nvPr/>
        </p:nvPicPr>
        <p:blipFill>
          <a:blip r:embed="rId5">
            <a:alphaModFix/>
          </a:blip>
          <a:stretch>
            <a:fillRect/>
          </a:stretch>
        </p:blipFill>
        <p:spPr>
          <a:xfrm>
            <a:off x="8231243" y="4928560"/>
            <a:ext cx="2661575" cy="1536580"/>
          </a:xfrm>
          <a:prstGeom prst="rect">
            <a:avLst/>
          </a:prstGeom>
          <a:noFill/>
          <a:ln>
            <a:noFill/>
          </a:ln>
        </p:spPr>
      </p:pic>
      <p:pic>
        <p:nvPicPr>
          <p:cNvPr id="374" name="Google Shape;374;p57"/>
          <p:cNvPicPr preferRelativeResize="0"/>
          <p:nvPr/>
        </p:nvPicPr>
        <p:blipFill>
          <a:blip r:embed="rId6">
            <a:alphaModFix/>
          </a:blip>
          <a:stretch>
            <a:fillRect/>
          </a:stretch>
        </p:blipFill>
        <p:spPr>
          <a:xfrm>
            <a:off x="1997825" y="5058250"/>
            <a:ext cx="2547480" cy="1536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8"/>
          <p:cNvSpPr txBox="1">
            <a:spLocks noGrp="1"/>
          </p:cNvSpPr>
          <p:nvPr>
            <p:ph type="body" idx="1"/>
          </p:nvPr>
        </p:nvSpPr>
        <p:spPr>
          <a:xfrm>
            <a:off x="566925" y="1898550"/>
            <a:ext cx="11390100" cy="462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Forward Process:</a:t>
            </a:r>
            <a:r>
              <a:rPr lang="en-US"/>
              <a:t> q(x</a:t>
            </a:r>
            <a:r>
              <a:rPr lang="en-US" baseline="-25000"/>
              <a:t>t </a:t>
            </a:r>
            <a:r>
              <a:rPr lang="en-US"/>
              <a:t>| x</a:t>
            </a:r>
            <a:r>
              <a:rPr lang="en-US" baseline="-25000"/>
              <a:t>t-1</a:t>
            </a:r>
            <a:r>
              <a:rPr lang="en-US"/>
              <a:t>) defines the forward process.</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Timestep t - 1 corresponds to image with less noise and timestep t corresponds to image with more noise.</a:t>
            </a:r>
            <a:endParaRPr/>
          </a:p>
          <a:p>
            <a:pPr marL="0" lvl="0" indent="0" algn="l" rtl="0">
              <a:lnSpc>
                <a:spcPct val="100000"/>
              </a:lnSpc>
              <a:spcBef>
                <a:spcPts val="0"/>
              </a:spcBef>
              <a:spcAft>
                <a:spcPts val="0"/>
              </a:spcAft>
              <a:buSzPts val="1800"/>
              <a:buNone/>
            </a:pPr>
            <a:endParaRPr/>
          </a:p>
        </p:txBody>
      </p:sp>
      <p:sp>
        <p:nvSpPr>
          <p:cNvPr id="380" name="Google Shape;380;p58"/>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Now let’s define some functions</a:t>
            </a:r>
            <a:endParaRPr/>
          </a:p>
        </p:txBody>
      </p:sp>
      <p:pic>
        <p:nvPicPr>
          <p:cNvPr id="381" name="Google Shape;381;p58"/>
          <p:cNvPicPr preferRelativeResize="0"/>
          <p:nvPr/>
        </p:nvPicPr>
        <p:blipFill>
          <a:blip r:embed="rId3">
            <a:alphaModFix/>
          </a:blip>
          <a:stretch>
            <a:fillRect/>
          </a:stretch>
        </p:blipFill>
        <p:spPr>
          <a:xfrm>
            <a:off x="3727350" y="2309250"/>
            <a:ext cx="4324026" cy="2541725"/>
          </a:xfrm>
          <a:prstGeom prst="rect">
            <a:avLst/>
          </a:prstGeom>
          <a:noFill/>
          <a:ln>
            <a:noFill/>
          </a:ln>
        </p:spPr>
      </p:pic>
      <p:pic>
        <p:nvPicPr>
          <p:cNvPr id="382" name="Google Shape;382;p58"/>
          <p:cNvPicPr preferRelativeResize="0"/>
          <p:nvPr/>
        </p:nvPicPr>
        <p:blipFill>
          <a:blip r:embed="rId4">
            <a:alphaModFix/>
          </a:blip>
          <a:stretch>
            <a:fillRect/>
          </a:stretch>
        </p:blipFill>
        <p:spPr>
          <a:xfrm>
            <a:off x="4680500" y="5452825"/>
            <a:ext cx="2669075" cy="819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9"/>
          <p:cNvSpPr txBox="1">
            <a:spLocks noGrp="1"/>
          </p:cNvSpPr>
          <p:nvPr>
            <p:ph type="body" idx="1"/>
          </p:nvPr>
        </p:nvSpPr>
        <p:spPr>
          <a:xfrm>
            <a:off x="566925" y="1898550"/>
            <a:ext cx="11390100" cy="462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Reverse Process:</a:t>
            </a:r>
            <a:r>
              <a:rPr lang="en-US"/>
              <a:t> p(x</a:t>
            </a:r>
            <a:r>
              <a:rPr lang="en-US" baseline="-25000"/>
              <a:t>t-1 </a:t>
            </a:r>
            <a:r>
              <a:rPr lang="en-US"/>
              <a:t>| x</a:t>
            </a:r>
            <a:r>
              <a:rPr lang="en-US" baseline="-25000"/>
              <a:t>t</a:t>
            </a:r>
            <a:r>
              <a:rPr lang="en-US"/>
              <a:t>) defines the reverse process.</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Timestep t - 1 corresponds to image with less noise and timestep t corresponds to image with more noise.</a:t>
            </a:r>
            <a:endParaRPr/>
          </a:p>
          <a:p>
            <a:pPr marL="0" lvl="0" indent="0" algn="l" rtl="0">
              <a:lnSpc>
                <a:spcPct val="100000"/>
              </a:lnSpc>
              <a:spcBef>
                <a:spcPts val="0"/>
              </a:spcBef>
              <a:spcAft>
                <a:spcPts val="0"/>
              </a:spcAft>
              <a:buSzPts val="1800"/>
              <a:buNone/>
            </a:pPr>
            <a:endParaRPr/>
          </a:p>
        </p:txBody>
      </p:sp>
      <p:sp>
        <p:nvSpPr>
          <p:cNvPr id="388" name="Google Shape;388;p59"/>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Now let’s define some functions</a:t>
            </a:r>
            <a:endParaRPr/>
          </a:p>
        </p:txBody>
      </p:sp>
      <p:pic>
        <p:nvPicPr>
          <p:cNvPr id="389" name="Google Shape;389;p59"/>
          <p:cNvPicPr preferRelativeResize="0"/>
          <p:nvPr/>
        </p:nvPicPr>
        <p:blipFill>
          <a:blip r:embed="rId3">
            <a:alphaModFix/>
          </a:blip>
          <a:stretch>
            <a:fillRect/>
          </a:stretch>
        </p:blipFill>
        <p:spPr>
          <a:xfrm>
            <a:off x="2799638" y="2509538"/>
            <a:ext cx="6924675" cy="2562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0"/>
          <p:cNvSpPr txBox="1">
            <a:spLocks noGrp="1"/>
          </p:cNvSpPr>
          <p:nvPr>
            <p:ph type="body" idx="1"/>
          </p:nvPr>
        </p:nvSpPr>
        <p:spPr>
          <a:xfrm>
            <a:off x="566925" y="1898550"/>
            <a:ext cx="11390100" cy="462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Beta refers to the schedule we discussed on the previous week. It varies between the range 0 to 1 and ensures that the data is being scaled so that the variance doesn’t explode.</a:t>
            </a:r>
            <a:endParaRPr/>
          </a:p>
        </p:txBody>
      </p:sp>
      <p:sp>
        <p:nvSpPr>
          <p:cNvPr id="395" name="Google Shape;395;p60"/>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Let’s dive into the forward process</a:t>
            </a:r>
            <a:endParaRPr/>
          </a:p>
        </p:txBody>
      </p:sp>
      <p:pic>
        <p:nvPicPr>
          <p:cNvPr id="396" name="Google Shape;396;p60"/>
          <p:cNvPicPr preferRelativeResize="0"/>
          <p:nvPr/>
        </p:nvPicPr>
        <p:blipFill>
          <a:blip r:embed="rId3">
            <a:alphaModFix/>
          </a:blip>
          <a:stretch>
            <a:fillRect/>
          </a:stretch>
        </p:blipFill>
        <p:spPr>
          <a:xfrm>
            <a:off x="2005013" y="2057400"/>
            <a:ext cx="8181975"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1"/>
          <p:cNvSpPr txBox="1">
            <a:spLocks noGrp="1"/>
          </p:cNvSpPr>
          <p:nvPr>
            <p:ph type="body" idx="1"/>
          </p:nvPr>
        </p:nvSpPr>
        <p:spPr>
          <a:xfrm>
            <a:off x="566925" y="1898550"/>
            <a:ext cx="11390100" cy="462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Linear Schedule: </a:t>
            </a:r>
            <a:r>
              <a:rPr lang="en-US"/>
              <a:t>The defined start and end values of this schedule are 0.0001 and 0.02.</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We can see from the graphs that we more and more scale down the image which acts as the counterpart for increasing the variance over time and keeping the variance in bound without exploding.</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p:txBody>
      </p:sp>
      <p:sp>
        <p:nvSpPr>
          <p:cNvPr id="402" name="Google Shape;402;p61"/>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Let’s look into the Schedule</a:t>
            </a:r>
            <a:endParaRPr/>
          </a:p>
        </p:txBody>
      </p:sp>
      <p:pic>
        <p:nvPicPr>
          <p:cNvPr id="403" name="Google Shape;403;p61"/>
          <p:cNvPicPr preferRelativeResize="0"/>
          <p:nvPr/>
        </p:nvPicPr>
        <p:blipFill>
          <a:blip r:embed="rId3">
            <a:alphaModFix/>
          </a:blip>
          <a:stretch>
            <a:fillRect/>
          </a:stretch>
        </p:blipFill>
        <p:spPr>
          <a:xfrm>
            <a:off x="3208675" y="2400300"/>
            <a:ext cx="5354149" cy="2915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2"/>
          <p:cNvSpPr txBox="1">
            <a:spLocks noGrp="1"/>
          </p:cNvSpPr>
          <p:nvPr>
            <p:ph type="body" idx="1"/>
          </p:nvPr>
        </p:nvSpPr>
        <p:spPr>
          <a:xfrm>
            <a:off x="566925" y="1526575"/>
            <a:ext cx="11390100" cy="4998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Cool, we now understand how to apply the forward step using the formula</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This is for one time step. But we need to do this iteratively for 1000 timesteps which needs to repeat the formula 1000 times.</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But there is an easier way to do it in one single step.</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Let’s define some Notations for that:</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Cumulative Product of Alpha’s till ‘t’</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p:txBody>
      </p:sp>
      <p:pic>
        <p:nvPicPr>
          <p:cNvPr id="409" name="Google Shape;409;p62"/>
          <p:cNvPicPr preferRelativeResize="0"/>
          <p:nvPr/>
        </p:nvPicPr>
        <p:blipFill>
          <a:blip r:embed="rId3">
            <a:alphaModFix/>
          </a:blip>
          <a:stretch>
            <a:fillRect/>
          </a:stretch>
        </p:blipFill>
        <p:spPr>
          <a:xfrm>
            <a:off x="2151700" y="2058675"/>
            <a:ext cx="7667625" cy="733425"/>
          </a:xfrm>
          <a:prstGeom prst="rect">
            <a:avLst/>
          </a:prstGeom>
          <a:noFill/>
          <a:ln>
            <a:noFill/>
          </a:ln>
        </p:spPr>
      </p:pic>
      <p:pic>
        <p:nvPicPr>
          <p:cNvPr id="410" name="Google Shape;410;p62"/>
          <p:cNvPicPr preferRelativeResize="0"/>
          <p:nvPr/>
        </p:nvPicPr>
        <p:blipFill>
          <a:blip r:embed="rId4">
            <a:alphaModFix/>
          </a:blip>
          <a:stretch>
            <a:fillRect/>
          </a:stretch>
        </p:blipFill>
        <p:spPr>
          <a:xfrm>
            <a:off x="4999913" y="4572000"/>
            <a:ext cx="2524125" cy="619125"/>
          </a:xfrm>
          <a:prstGeom prst="rect">
            <a:avLst/>
          </a:prstGeom>
          <a:noFill/>
          <a:ln>
            <a:noFill/>
          </a:ln>
        </p:spPr>
      </p:pic>
      <p:pic>
        <p:nvPicPr>
          <p:cNvPr id="411" name="Google Shape;411;p62"/>
          <p:cNvPicPr preferRelativeResize="0"/>
          <p:nvPr/>
        </p:nvPicPr>
        <p:blipFill>
          <a:blip r:embed="rId5">
            <a:alphaModFix/>
          </a:blip>
          <a:stretch>
            <a:fillRect/>
          </a:stretch>
        </p:blipFill>
        <p:spPr>
          <a:xfrm>
            <a:off x="7917025" y="4572000"/>
            <a:ext cx="2285334" cy="1221775"/>
          </a:xfrm>
          <a:prstGeom prst="rect">
            <a:avLst/>
          </a:prstGeom>
          <a:noFill/>
          <a:ln>
            <a:noFill/>
          </a:ln>
        </p:spPr>
      </p:pic>
      <p:pic>
        <p:nvPicPr>
          <p:cNvPr id="412" name="Google Shape;412;p62"/>
          <p:cNvPicPr preferRelativeResize="0"/>
          <p:nvPr/>
        </p:nvPicPr>
        <p:blipFill>
          <a:blip r:embed="rId6">
            <a:alphaModFix/>
          </a:blip>
          <a:stretch>
            <a:fillRect/>
          </a:stretch>
        </p:blipFill>
        <p:spPr>
          <a:xfrm>
            <a:off x="1638300" y="5946775"/>
            <a:ext cx="5448300" cy="42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What is Score?</a:t>
            </a:r>
            <a:endParaRPr/>
          </a:p>
        </p:txBody>
      </p:sp>
      <p:pic>
        <p:nvPicPr>
          <p:cNvPr id="93" name="Google Shape;93;p17"/>
          <p:cNvPicPr preferRelativeResize="0"/>
          <p:nvPr/>
        </p:nvPicPr>
        <p:blipFill rotWithShape="1">
          <a:blip r:embed="rId3">
            <a:alphaModFix/>
          </a:blip>
          <a:srcRect b="56020"/>
          <a:stretch/>
        </p:blipFill>
        <p:spPr>
          <a:xfrm>
            <a:off x="0" y="1962675"/>
            <a:ext cx="7297948" cy="716075"/>
          </a:xfrm>
          <a:prstGeom prst="rect">
            <a:avLst/>
          </a:prstGeom>
          <a:noFill/>
          <a:ln>
            <a:noFill/>
          </a:ln>
        </p:spPr>
      </p:pic>
      <p:pic>
        <p:nvPicPr>
          <p:cNvPr id="94" name="Google Shape;94;p17"/>
          <p:cNvPicPr preferRelativeResize="0"/>
          <p:nvPr/>
        </p:nvPicPr>
        <p:blipFill rotWithShape="1">
          <a:blip r:embed="rId4">
            <a:alphaModFix/>
          </a:blip>
          <a:srcRect l="19765" t="45285" r="53512" b="35752"/>
          <a:stretch/>
        </p:blipFill>
        <p:spPr>
          <a:xfrm>
            <a:off x="1674750" y="2933698"/>
            <a:ext cx="4796882" cy="2213901"/>
          </a:xfrm>
          <a:prstGeom prst="rect">
            <a:avLst/>
          </a:prstGeom>
          <a:noFill/>
          <a:ln>
            <a:noFill/>
          </a:ln>
        </p:spPr>
      </p:pic>
      <p:sp>
        <p:nvSpPr>
          <p:cNvPr id="95" name="Google Shape;95;p17"/>
          <p:cNvSpPr txBox="1"/>
          <p:nvPr/>
        </p:nvSpPr>
        <p:spPr>
          <a:xfrm>
            <a:off x="6471625" y="3540300"/>
            <a:ext cx="5077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Score is essentially the field of the probability density function</a:t>
            </a:r>
            <a:endParaRPr sz="20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3"/>
          <p:cNvSpPr txBox="1">
            <a:spLocks noGrp="1"/>
          </p:cNvSpPr>
          <p:nvPr>
            <p:ph type="body" idx="1"/>
          </p:nvPr>
        </p:nvSpPr>
        <p:spPr>
          <a:xfrm>
            <a:off x="457200" y="1224375"/>
            <a:ext cx="11390100" cy="533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dirty="0"/>
              <a:t>Let’s rewrite the forward process equation q(</a:t>
            </a:r>
            <a:r>
              <a:rPr lang="en-US" dirty="0" err="1"/>
              <a:t>x</a:t>
            </a:r>
            <a:r>
              <a:rPr lang="en-US" baseline="-25000" dirty="0" err="1"/>
              <a:t>t</a:t>
            </a:r>
            <a:r>
              <a:rPr lang="en-US" baseline="-25000" dirty="0"/>
              <a:t> </a:t>
            </a:r>
            <a:r>
              <a:rPr lang="en-US" dirty="0"/>
              <a:t>| x</a:t>
            </a:r>
            <a:r>
              <a:rPr lang="en-US" baseline="-25000" dirty="0"/>
              <a:t>t-1</a:t>
            </a:r>
            <a:r>
              <a:rPr lang="en-US" dirty="0"/>
              <a:t>) </a:t>
            </a: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r>
              <a:rPr lang="en-US" dirty="0"/>
              <a:t> </a:t>
            </a: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r>
              <a:rPr lang="en-US" dirty="0"/>
              <a:t>								Epsilon follows a Normal Distribution</a:t>
            </a:r>
            <a:endParaRPr dirty="0"/>
          </a:p>
          <a:p>
            <a:pPr marL="0" lvl="0" indent="0" algn="l" rtl="0">
              <a:lnSpc>
                <a:spcPct val="100000"/>
              </a:lnSpc>
              <a:spcBef>
                <a:spcPts val="0"/>
              </a:spcBef>
              <a:spcAft>
                <a:spcPts val="0"/>
              </a:spcAft>
              <a:buSzPts val="1800"/>
              <a:buNone/>
            </a:pPr>
            <a:endParaRPr dirty="0"/>
          </a:p>
          <a:p>
            <a:pPr marL="7772400" lvl="0" indent="457200" algn="l" rtl="0">
              <a:lnSpc>
                <a:spcPct val="100000"/>
              </a:lnSpc>
              <a:spcBef>
                <a:spcPts val="0"/>
              </a:spcBef>
              <a:spcAft>
                <a:spcPts val="0"/>
              </a:spcAft>
              <a:buSzPts val="1800"/>
              <a:buNone/>
            </a:pPr>
            <a:r>
              <a:rPr lang="en-US" dirty="0"/>
              <a:t>			The final form of forward process can be written as:</a:t>
            </a: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r>
              <a:rPr lang="en-US" dirty="0"/>
              <a:t>You can see here that you can go from x</a:t>
            </a:r>
            <a:r>
              <a:rPr lang="en-US" baseline="-25000" dirty="0"/>
              <a:t>0</a:t>
            </a:r>
            <a:r>
              <a:rPr lang="en-US" dirty="0"/>
              <a:t> to </a:t>
            </a:r>
            <a:r>
              <a:rPr lang="en-US" dirty="0" err="1"/>
              <a:t>x</a:t>
            </a:r>
            <a:r>
              <a:rPr lang="en-US" baseline="-25000" dirty="0" err="1"/>
              <a:t>t.</a:t>
            </a:r>
            <a:r>
              <a:rPr lang="en-US" dirty="0"/>
              <a:t> directly. Now you can understand why we used cumulative alphas. We can simplify the formula.</a:t>
            </a:r>
            <a:endParaRPr dirty="0"/>
          </a:p>
        </p:txBody>
      </p:sp>
      <p:pic>
        <p:nvPicPr>
          <p:cNvPr id="418" name="Google Shape;418;p63"/>
          <p:cNvPicPr preferRelativeResize="0"/>
          <p:nvPr/>
        </p:nvPicPr>
        <p:blipFill>
          <a:blip r:embed="rId3">
            <a:alphaModFix/>
          </a:blip>
          <a:stretch>
            <a:fillRect/>
          </a:stretch>
        </p:blipFill>
        <p:spPr>
          <a:xfrm>
            <a:off x="9264366" y="2318012"/>
            <a:ext cx="2276475" cy="676275"/>
          </a:xfrm>
          <a:prstGeom prst="rect">
            <a:avLst/>
          </a:prstGeom>
          <a:noFill/>
          <a:ln>
            <a:noFill/>
          </a:ln>
        </p:spPr>
      </p:pic>
      <p:pic>
        <p:nvPicPr>
          <p:cNvPr id="419" name="Google Shape;419;p63"/>
          <p:cNvPicPr preferRelativeResize="0"/>
          <p:nvPr/>
        </p:nvPicPr>
        <p:blipFill>
          <a:blip r:embed="rId4">
            <a:alphaModFix/>
          </a:blip>
          <a:stretch>
            <a:fillRect/>
          </a:stretch>
        </p:blipFill>
        <p:spPr>
          <a:xfrm>
            <a:off x="651159" y="2042000"/>
            <a:ext cx="6230324" cy="3506400"/>
          </a:xfrm>
          <a:prstGeom prst="rect">
            <a:avLst/>
          </a:prstGeom>
          <a:noFill/>
          <a:ln>
            <a:noFill/>
          </a:ln>
        </p:spPr>
      </p:pic>
      <p:pic>
        <p:nvPicPr>
          <p:cNvPr id="420" name="Google Shape;420;p63"/>
          <p:cNvPicPr preferRelativeResize="0"/>
          <p:nvPr/>
        </p:nvPicPr>
        <p:blipFill>
          <a:blip r:embed="rId5">
            <a:alphaModFix/>
          </a:blip>
          <a:stretch>
            <a:fillRect/>
          </a:stretch>
        </p:blipFill>
        <p:spPr>
          <a:xfrm>
            <a:off x="8066750" y="4651184"/>
            <a:ext cx="3780550" cy="784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4"/>
          <p:cNvSpPr txBox="1">
            <a:spLocks noGrp="1"/>
          </p:cNvSpPr>
          <p:nvPr>
            <p:ph type="body" idx="1"/>
          </p:nvPr>
        </p:nvSpPr>
        <p:spPr>
          <a:xfrm>
            <a:off x="457200" y="1224375"/>
            <a:ext cx="11390100" cy="533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Now let’s look into the </a:t>
            </a:r>
            <a:r>
              <a:rPr lang="en-US" b="1"/>
              <a:t>reverse process</a:t>
            </a:r>
            <a:r>
              <a:rPr lang="en-US"/>
              <a:t>:</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We would need two neural networks to parameterize the Normal Distribution which we can sample from to get x</a:t>
            </a:r>
            <a:r>
              <a:rPr lang="en-US" baseline="-25000"/>
              <a:t>t-1</a:t>
            </a:r>
            <a:endParaRPr/>
          </a:p>
          <a:p>
            <a:pPr marL="0" lvl="0" indent="0" algn="l" rtl="0">
              <a:lnSpc>
                <a:spcPct val="100000"/>
              </a:lnSpc>
              <a:spcBef>
                <a:spcPts val="0"/>
              </a:spcBef>
              <a:spcAft>
                <a:spcPts val="0"/>
              </a:spcAft>
              <a:buSzPts val="1800"/>
              <a:buNone/>
            </a:pPr>
            <a:endParaRPr/>
          </a:p>
        </p:txBody>
      </p:sp>
      <p:pic>
        <p:nvPicPr>
          <p:cNvPr id="426" name="Google Shape;426;p64"/>
          <p:cNvPicPr preferRelativeResize="0"/>
          <p:nvPr/>
        </p:nvPicPr>
        <p:blipFill>
          <a:blip r:embed="rId3">
            <a:alphaModFix/>
          </a:blip>
          <a:stretch>
            <a:fillRect/>
          </a:stretch>
        </p:blipFill>
        <p:spPr>
          <a:xfrm>
            <a:off x="2486025" y="1881900"/>
            <a:ext cx="7219950" cy="1466850"/>
          </a:xfrm>
          <a:prstGeom prst="rect">
            <a:avLst/>
          </a:prstGeom>
          <a:noFill/>
          <a:ln>
            <a:noFill/>
          </a:ln>
        </p:spPr>
      </p:pic>
      <p:pic>
        <p:nvPicPr>
          <p:cNvPr id="427" name="Google Shape;427;p64"/>
          <p:cNvPicPr preferRelativeResize="0"/>
          <p:nvPr/>
        </p:nvPicPr>
        <p:blipFill>
          <a:blip r:embed="rId4">
            <a:alphaModFix/>
          </a:blip>
          <a:stretch>
            <a:fillRect/>
          </a:stretch>
        </p:blipFill>
        <p:spPr>
          <a:xfrm>
            <a:off x="6349150" y="4207875"/>
            <a:ext cx="4608175" cy="2167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body" idx="1"/>
          </p:nvPr>
        </p:nvSpPr>
        <p:spPr>
          <a:xfrm>
            <a:off x="457200" y="1224375"/>
            <a:ext cx="11390100" cy="533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In order to have an easy time, we will start by looking at the loss function. It is a simple negative log likelihood.</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We know that p(x</a:t>
            </a:r>
            <a:r>
              <a:rPr lang="en-US" baseline="-25000"/>
              <a:t>0</a:t>
            </a:r>
            <a:r>
              <a:rPr lang="en-US"/>
              <a:t>) isn’t nicely computable as it depends on all the time steps coming before x</a:t>
            </a:r>
            <a:r>
              <a:rPr lang="en-US" baseline="-25000"/>
              <a:t>0</a:t>
            </a:r>
            <a:r>
              <a:rPr lang="en-US"/>
              <a:t> upto x</a:t>
            </a:r>
            <a:r>
              <a:rPr lang="en-US" baseline="-25000"/>
              <a:t>T</a:t>
            </a:r>
            <a:endParaRPr/>
          </a:p>
          <a:p>
            <a:pPr marL="0" lvl="0" indent="0" algn="l" rtl="0">
              <a:lnSpc>
                <a:spcPct val="100000"/>
              </a:lnSpc>
              <a:spcBef>
                <a:spcPts val="0"/>
              </a:spcBef>
              <a:spcAft>
                <a:spcPts val="0"/>
              </a:spcAft>
              <a:buSzPts val="1800"/>
              <a:buNone/>
            </a:pPr>
            <a:r>
              <a:rPr lang="en-US"/>
              <a:t>Keeping track of all these is not possible</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One trick we can use to solve this is Variational Lower Bound</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p:txBody>
      </p:sp>
      <p:pic>
        <p:nvPicPr>
          <p:cNvPr id="433" name="Google Shape;433;p65"/>
          <p:cNvPicPr preferRelativeResize="0"/>
          <p:nvPr/>
        </p:nvPicPr>
        <p:blipFill>
          <a:blip r:embed="rId3">
            <a:alphaModFix/>
          </a:blip>
          <a:stretch>
            <a:fillRect/>
          </a:stretch>
        </p:blipFill>
        <p:spPr>
          <a:xfrm>
            <a:off x="4426225" y="1775775"/>
            <a:ext cx="2362200" cy="571500"/>
          </a:xfrm>
          <a:prstGeom prst="rect">
            <a:avLst/>
          </a:prstGeom>
          <a:noFill/>
          <a:ln>
            <a:noFill/>
          </a:ln>
        </p:spPr>
      </p:pic>
      <p:pic>
        <p:nvPicPr>
          <p:cNvPr id="434" name="Google Shape;434;p65"/>
          <p:cNvPicPr preferRelativeResize="0"/>
          <p:nvPr/>
        </p:nvPicPr>
        <p:blipFill>
          <a:blip r:embed="rId4">
            <a:alphaModFix/>
          </a:blip>
          <a:stretch>
            <a:fillRect/>
          </a:stretch>
        </p:blipFill>
        <p:spPr>
          <a:xfrm>
            <a:off x="2893374" y="3996950"/>
            <a:ext cx="4802201" cy="2378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6"/>
          <p:cNvSpPr txBox="1">
            <a:spLocks noGrp="1"/>
          </p:cNvSpPr>
          <p:nvPr>
            <p:ph type="body" idx="1"/>
          </p:nvPr>
        </p:nvSpPr>
        <p:spPr>
          <a:xfrm>
            <a:off x="457200" y="1224375"/>
            <a:ext cx="11390100" cy="533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dirty="0"/>
              <a:t>So we can subtract KL Divergence which is a measure how similar two distributions are which is always +</a:t>
            </a:r>
            <a:r>
              <a:rPr lang="en-US" dirty="0" err="1"/>
              <a:t>ve</a:t>
            </a:r>
            <a:r>
              <a:rPr lang="en-US" dirty="0"/>
              <a:t>.</a:t>
            </a: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r>
              <a:rPr lang="en-US" dirty="0"/>
              <a:t>We are adding because we need to minimize the loss function. But this is still not computable as well.</a:t>
            </a: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r>
              <a:rPr lang="en-US" dirty="0"/>
              <a:t>													</a:t>
            </a: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endParaRPr dirty="0"/>
          </a:p>
          <a:p>
            <a:pPr marL="0" lvl="0" indent="0" algn="l" rtl="0">
              <a:lnSpc>
                <a:spcPct val="100000"/>
              </a:lnSpc>
              <a:spcBef>
                <a:spcPts val="0"/>
              </a:spcBef>
              <a:spcAft>
                <a:spcPts val="0"/>
              </a:spcAft>
              <a:buSzPts val="1800"/>
              <a:buNone/>
            </a:pPr>
            <a:r>
              <a:rPr lang="en-US" dirty="0"/>
              <a:t>Apply Bayesian rule to the lower term.</a:t>
            </a:r>
            <a:endParaRPr dirty="0"/>
          </a:p>
          <a:p>
            <a:pPr marL="0" lvl="0" indent="0" algn="l" rtl="0">
              <a:lnSpc>
                <a:spcPct val="100000"/>
              </a:lnSpc>
              <a:spcBef>
                <a:spcPts val="0"/>
              </a:spcBef>
              <a:spcAft>
                <a:spcPts val="0"/>
              </a:spcAft>
              <a:buSzPts val="1800"/>
              <a:buNone/>
            </a:pPr>
            <a:endParaRPr dirty="0"/>
          </a:p>
        </p:txBody>
      </p:sp>
      <p:pic>
        <p:nvPicPr>
          <p:cNvPr id="440" name="Google Shape;440;p66"/>
          <p:cNvPicPr preferRelativeResize="0"/>
          <p:nvPr/>
        </p:nvPicPr>
        <p:blipFill>
          <a:blip r:embed="rId3">
            <a:alphaModFix/>
          </a:blip>
          <a:stretch>
            <a:fillRect/>
          </a:stretch>
        </p:blipFill>
        <p:spPr>
          <a:xfrm>
            <a:off x="9020175" y="1709525"/>
            <a:ext cx="2714625" cy="666750"/>
          </a:xfrm>
          <a:prstGeom prst="rect">
            <a:avLst/>
          </a:prstGeom>
          <a:noFill/>
          <a:ln>
            <a:noFill/>
          </a:ln>
        </p:spPr>
      </p:pic>
      <p:pic>
        <p:nvPicPr>
          <p:cNvPr id="441" name="Google Shape;441;p66"/>
          <p:cNvPicPr preferRelativeResize="0"/>
          <p:nvPr/>
        </p:nvPicPr>
        <p:blipFill>
          <a:blip r:embed="rId4">
            <a:alphaModFix/>
          </a:blip>
          <a:stretch>
            <a:fillRect/>
          </a:stretch>
        </p:blipFill>
        <p:spPr>
          <a:xfrm>
            <a:off x="660400" y="1814300"/>
            <a:ext cx="7124700" cy="457200"/>
          </a:xfrm>
          <a:prstGeom prst="rect">
            <a:avLst/>
          </a:prstGeom>
          <a:noFill/>
          <a:ln>
            <a:noFill/>
          </a:ln>
        </p:spPr>
      </p:pic>
      <p:pic>
        <p:nvPicPr>
          <p:cNvPr id="442" name="Google Shape;442;p66"/>
          <p:cNvPicPr preferRelativeResize="0"/>
          <p:nvPr/>
        </p:nvPicPr>
        <p:blipFill>
          <a:blip r:embed="rId5">
            <a:alphaModFix/>
          </a:blip>
          <a:stretch>
            <a:fillRect/>
          </a:stretch>
        </p:blipFill>
        <p:spPr>
          <a:xfrm>
            <a:off x="1875175" y="3167275"/>
            <a:ext cx="6411715" cy="919575"/>
          </a:xfrm>
          <a:prstGeom prst="rect">
            <a:avLst/>
          </a:prstGeom>
          <a:noFill/>
          <a:ln>
            <a:noFill/>
          </a:ln>
        </p:spPr>
      </p:pic>
      <p:pic>
        <p:nvPicPr>
          <p:cNvPr id="443" name="Google Shape;443;p66"/>
          <p:cNvPicPr preferRelativeResize="0"/>
          <p:nvPr/>
        </p:nvPicPr>
        <p:blipFill>
          <a:blip r:embed="rId6">
            <a:alphaModFix/>
          </a:blip>
          <a:stretch>
            <a:fillRect/>
          </a:stretch>
        </p:blipFill>
        <p:spPr>
          <a:xfrm>
            <a:off x="2489200" y="4330138"/>
            <a:ext cx="3467100" cy="159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7"/>
          <p:cNvSpPr txBox="1">
            <a:spLocks noGrp="1"/>
          </p:cNvSpPr>
          <p:nvPr>
            <p:ph type="body" idx="1"/>
          </p:nvPr>
        </p:nvSpPr>
        <p:spPr>
          <a:xfrm>
            <a:off x="400950" y="1257500"/>
            <a:ext cx="11390100" cy="5331300"/>
          </a:xfrm>
          <a:prstGeom prst="rect">
            <a:avLst/>
          </a:prstGeom>
          <a:noFill/>
          <a:ln>
            <a:noFill/>
          </a:ln>
        </p:spPr>
        <p:txBody>
          <a:bodyPr spcFirstLastPara="1" wrap="square" lIns="91425" tIns="45700" rIns="91425" bIns="45700" anchor="t" anchorCtr="0">
            <a:noAutofit/>
          </a:bodyPr>
          <a:lstStyle/>
          <a:p>
            <a:pPr marL="7772400" lvl="0" indent="0" algn="l" rtl="0">
              <a:lnSpc>
                <a:spcPct val="100000"/>
              </a:lnSpc>
              <a:spcBef>
                <a:spcPts val="0"/>
              </a:spcBef>
              <a:spcAft>
                <a:spcPts val="0"/>
              </a:spcAft>
              <a:buSzPts val="1800"/>
              <a:buNone/>
            </a:pPr>
            <a:r>
              <a:rPr lang="en-US"/>
              <a:t>We use joint probability in some places</a:t>
            </a: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r>
              <a:rPr lang="en-US"/>
              <a:t>We get rid of that annoying quantity.</a:t>
            </a:r>
            <a:endParaRPr/>
          </a:p>
        </p:txBody>
      </p:sp>
      <p:pic>
        <p:nvPicPr>
          <p:cNvPr id="449" name="Google Shape;449;p67"/>
          <p:cNvPicPr preferRelativeResize="0"/>
          <p:nvPr/>
        </p:nvPicPr>
        <p:blipFill>
          <a:blip r:embed="rId3">
            <a:alphaModFix/>
          </a:blip>
          <a:stretch>
            <a:fillRect/>
          </a:stretch>
        </p:blipFill>
        <p:spPr>
          <a:xfrm>
            <a:off x="457200" y="1257500"/>
            <a:ext cx="7620000" cy="3028950"/>
          </a:xfrm>
          <a:prstGeom prst="rect">
            <a:avLst/>
          </a:prstGeom>
          <a:noFill/>
          <a:ln>
            <a:noFill/>
          </a:ln>
        </p:spPr>
      </p:pic>
      <p:pic>
        <p:nvPicPr>
          <p:cNvPr id="450" name="Google Shape;450;p67"/>
          <p:cNvPicPr preferRelativeResize="0"/>
          <p:nvPr/>
        </p:nvPicPr>
        <p:blipFill>
          <a:blip r:embed="rId4">
            <a:alphaModFix/>
          </a:blip>
          <a:stretch>
            <a:fillRect/>
          </a:stretch>
        </p:blipFill>
        <p:spPr>
          <a:xfrm>
            <a:off x="457200" y="4495788"/>
            <a:ext cx="7200900" cy="1323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8"/>
          <p:cNvSpPr txBox="1">
            <a:spLocks noGrp="1"/>
          </p:cNvSpPr>
          <p:nvPr>
            <p:ph type="body" idx="1"/>
          </p:nvPr>
        </p:nvSpPr>
        <p:spPr>
          <a:xfrm>
            <a:off x="400950" y="1257500"/>
            <a:ext cx="11390100" cy="533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Great, Now this is our variational lower bound which we can minimize.</a:t>
            </a: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r>
              <a:rPr lang="en-US"/>
              <a:t>The term at the top of second term is the forward process</a:t>
            </a: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315200" lvl="0" indent="0" algn="l" rtl="0">
              <a:lnSpc>
                <a:spcPct val="100000"/>
              </a:lnSpc>
              <a:spcBef>
                <a:spcPts val="0"/>
              </a:spcBef>
              <a:spcAft>
                <a:spcPts val="0"/>
              </a:spcAft>
              <a:buSzPts val="1800"/>
              <a:buNone/>
            </a:pPr>
            <a:r>
              <a:rPr lang="en-US"/>
              <a:t>The cumulative product is taken out which convert to the summation.</a:t>
            </a:r>
            <a:endParaRPr/>
          </a:p>
          <a:p>
            <a:pPr marL="7315200" lvl="0" indent="0" algn="l" rtl="0">
              <a:lnSpc>
                <a:spcPct val="100000"/>
              </a:lnSpc>
              <a:spcBef>
                <a:spcPts val="0"/>
              </a:spcBef>
              <a:spcAft>
                <a:spcPts val="0"/>
              </a:spcAft>
              <a:buSzPts val="1800"/>
              <a:buNone/>
            </a:pPr>
            <a:endParaRPr/>
          </a:p>
          <a:p>
            <a:pPr marL="7315200" lvl="0" indent="0" algn="l" rtl="0">
              <a:lnSpc>
                <a:spcPct val="100000"/>
              </a:lnSpc>
              <a:spcBef>
                <a:spcPts val="0"/>
              </a:spcBef>
              <a:spcAft>
                <a:spcPts val="0"/>
              </a:spcAft>
              <a:buSzPts val="1800"/>
              <a:buNone/>
            </a:pPr>
            <a:r>
              <a:rPr lang="en-US"/>
              <a:t>Later we will divide the summation to two parts. One at time step 1 and rest in another term. We will see why we did that.</a:t>
            </a:r>
            <a:endParaRPr/>
          </a:p>
        </p:txBody>
      </p:sp>
      <p:pic>
        <p:nvPicPr>
          <p:cNvPr id="456" name="Google Shape;456;p68"/>
          <p:cNvPicPr preferRelativeResize="0"/>
          <p:nvPr/>
        </p:nvPicPr>
        <p:blipFill>
          <a:blip r:embed="rId3">
            <a:alphaModFix/>
          </a:blip>
          <a:stretch>
            <a:fillRect/>
          </a:stretch>
        </p:blipFill>
        <p:spPr>
          <a:xfrm>
            <a:off x="3324225" y="1840800"/>
            <a:ext cx="3838575" cy="771525"/>
          </a:xfrm>
          <a:prstGeom prst="rect">
            <a:avLst/>
          </a:prstGeom>
          <a:noFill/>
          <a:ln>
            <a:noFill/>
          </a:ln>
        </p:spPr>
      </p:pic>
      <p:pic>
        <p:nvPicPr>
          <p:cNvPr id="457" name="Google Shape;457;p68"/>
          <p:cNvPicPr preferRelativeResize="0"/>
          <p:nvPr/>
        </p:nvPicPr>
        <p:blipFill>
          <a:blip r:embed="rId4">
            <a:alphaModFix/>
          </a:blip>
          <a:stretch>
            <a:fillRect/>
          </a:stretch>
        </p:blipFill>
        <p:spPr>
          <a:xfrm>
            <a:off x="799900" y="3009900"/>
            <a:ext cx="6532026" cy="35057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69"/>
          <p:cNvPicPr preferRelativeResize="0"/>
          <p:nvPr/>
        </p:nvPicPr>
        <p:blipFill>
          <a:blip r:embed="rId3">
            <a:alphaModFix/>
          </a:blip>
          <a:stretch>
            <a:fillRect/>
          </a:stretch>
        </p:blipFill>
        <p:spPr>
          <a:xfrm>
            <a:off x="5022575" y="1565000"/>
            <a:ext cx="2913674" cy="952700"/>
          </a:xfrm>
          <a:prstGeom prst="rect">
            <a:avLst/>
          </a:prstGeom>
          <a:noFill/>
          <a:ln>
            <a:noFill/>
          </a:ln>
        </p:spPr>
      </p:pic>
      <p:pic>
        <p:nvPicPr>
          <p:cNvPr id="463" name="Google Shape;463;p69"/>
          <p:cNvPicPr preferRelativeResize="0"/>
          <p:nvPr/>
        </p:nvPicPr>
        <p:blipFill>
          <a:blip r:embed="rId4">
            <a:alphaModFix/>
          </a:blip>
          <a:stretch>
            <a:fillRect/>
          </a:stretch>
        </p:blipFill>
        <p:spPr>
          <a:xfrm>
            <a:off x="457200" y="1565000"/>
            <a:ext cx="3048000" cy="1484550"/>
          </a:xfrm>
          <a:prstGeom prst="rect">
            <a:avLst/>
          </a:prstGeom>
          <a:noFill/>
          <a:ln>
            <a:noFill/>
          </a:ln>
        </p:spPr>
      </p:pic>
      <p:pic>
        <p:nvPicPr>
          <p:cNvPr id="464" name="Google Shape;464;p69"/>
          <p:cNvPicPr preferRelativeResize="0"/>
          <p:nvPr/>
        </p:nvPicPr>
        <p:blipFill>
          <a:blip r:embed="rId5">
            <a:alphaModFix/>
          </a:blip>
          <a:stretch>
            <a:fillRect/>
          </a:stretch>
        </p:blipFill>
        <p:spPr>
          <a:xfrm>
            <a:off x="660400" y="4281700"/>
            <a:ext cx="3048000" cy="1629075"/>
          </a:xfrm>
          <a:prstGeom prst="rect">
            <a:avLst/>
          </a:prstGeom>
          <a:noFill/>
          <a:ln>
            <a:noFill/>
          </a:ln>
        </p:spPr>
      </p:pic>
      <p:sp>
        <p:nvSpPr>
          <p:cNvPr id="465" name="Google Shape;465;p69"/>
          <p:cNvSpPr txBox="1">
            <a:spLocks noGrp="1"/>
          </p:cNvSpPr>
          <p:nvPr>
            <p:ph type="body" idx="1"/>
          </p:nvPr>
        </p:nvSpPr>
        <p:spPr>
          <a:xfrm>
            <a:off x="400950" y="1257500"/>
            <a:ext cx="11390100" cy="5331300"/>
          </a:xfrm>
          <a:prstGeom prst="rect">
            <a:avLst/>
          </a:prstGeom>
          <a:noFill/>
          <a:ln>
            <a:noFill/>
          </a:ln>
        </p:spPr>
        <p:txBody>
          <a:bodyPr spcFirstLastPara="1" wrap="square" lIns="91425" tIns="45700" rIns="91425" bIns="45700" anchor="t" anchorCtr="0">
            <a:noAutofit/>
          </a:bodyPr>
          <a:lstStyle/>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r>
              <a:rPr lang="en-US"/>
              <a:t>We will apply Bayes Rule to the top term of second equation. All these terms has very high variance since we don’t know where we started from.</a:t>
            </a: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7772400" lvl="0" indent="0" algn="l" rtl="0">
              <a:lnSpc>
                <a:spcPct val="100000"/>
              </a:lnSpc>
              <a:spcBef>
                <a:spcPts val="0"/>
              </a:spcBef>
              <a:spcAft>
                <a:spcPts val="0"/>
              </a:spcAft>
              <a:buSzPts val="1800"/>
              <a:buNone/>
            </a:pPr>
            <a:endParaRPr/>
          </a:p>
          <a:p>
            <a:pPr marL="8229600" lvl="0" indent="0" algn="l" rtl="0">
              <a:lnSpc>
                <a:spcPct val="100000"/>
              </a:lnSpc>
              <a:spcBef>
                <a:spcPts val="0"/>
              </a:spcBef>
              <a:spcAft>
                <a:spcPts val="0"/>
              </a:spcAft>
              <a:buSzPts val="1800"/>
              <a:buNone/>
            </a:pPr>
            <a:r>
              <a:rPr lang="en-US"/>
              <a:t>This is possible when it is extra conditioned with x</a:t>
            </a:r>
            <a:r>
              <a:rPr lang="en-US" baseline="-25000"/>
              <a:t>0</a:t>
            </a:r>
            <a:endParaRPr/>
          </a:p>
          <a:p>
            <a:pPr marL="8229600" lvl="0" indent="0" algn="l" rtl="0">
              <a:lnSpc>
                <a:spcPct val="100000"/>
              </a:lnSpc>
              <a:spcBef>
                <a:spcPts val="0"/>
              </a:spcBef>
              <a:spcAft>
                <a:spcPts val="0"/>
              </a:spcAft>
              <a:buSzPts val="1800"/>
              <a:buNone/>
            </a:pPr>
            <a:r>
              <a:rPr lang="en-US"/>
              <a:t>This formula also has a closed form solution which we will talk later.</a:t>
            </a:r>
            <a:endParaRPr/>
          </a:p>
          <a:p>
            <a:pPr marL="7772400" lvl="0" indent="0" algn="l" rtl="0">
              <a:lnSpc>
                <a:spcPct val="100000"/>
              </a:lnSpc>
              <a:spcBef>
                <a:spcPts val="0"/>
              </a:spcBef>
              <a:spcAft>
                <a:spcPts val="0"/>
              </a:spcAft>
              <a:buSzPts val="1800"/>
              <a:buNone/>
            </a:pPr>
            <a:endParaRPr/>
          </a:p>
        </p:txBody>
      </p:sp>
      <p:pic>
        <p:nvPicPr>
          <p:cNvPr id="466" name="Google Shape;466;p69"/>
          <p:cNvPicPr preferRelativeResize="0"/>
          <p:nvPr/>
        </p:nvPicPr>
        <p:blipFill>
          <a:blip r:embed="rId6">
            <a:alphaModFix/>
          </a:blip>
          <a:stretch>
            <a:fillRect/>
          </a:stretch>
        </p:blipFill>
        <p:spPr>
          <a:xfrm>
            <a:off x="4464863" y="4381863"/>
            <a:ext cx="4029075" cy="1428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0"/>
          <p:cNvSpPr txBox="1"/>
          <p:nvPr/>
        </p:nvSpPr>
        <p:spPr>
          <a:xfrm>
            <a:off x="542450" y="1317350"/>
            <a:ext cx="10903200" cy="48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If we didn’t remove the last term, it would have been mess.</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Let’s continue.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472" name="Google Shape;472;p70"/>
          <p:cNvPicPr preferRelativeResize="0"/>
          <p:nvPr/>
        </p:nvPicPr>
        <p:blipFill>
          <a:blip r:embed="rId3">
            <a:alphaModFix/>
          </a:blip>
          <a:stretch>
            <a:fillRect/>
          </a:stretch>
        </p:blipFill>
        <p:spPr>
          <a:xfrm>
            <a:off x="6772750" y="1745250"/>
            <a:ext cx="5277175" cy="2385050"/>
          </a:xfrm>
          <a:prstGeom prst="rect">
            <a:avLst/>
          </a:prstGeom>
          <a:noFill/>
          <a:ln>
            <a:noFill/>
          </a:ln>
        </p:spPr>
      </p:pic>
      <p:pic>
        <p:nvPicPr>
          <p:cNvPr id="473" name="Google Shape;473;p70"/>
          <p:cNvPicPr preferRelativeResize="0"/>
          <p:nvPr/>
        </p:nvPicPr>
        <p:blipFill>
          <a:blip r:embed="rId4">
            <a:alphaModFix/>
          </a:blip>
          <a:stretch>
            <a:fillRect/>
          </a:stretch>
        </p:blipFill>
        <p:spPr>
          <a:xfrm>
            <a:off x="457200" y="2389425"/>
            <a:ext cx="6083075" cy="1950100"/>
          </a:xfrm>
          <a:prstGeom prst="rect">
            <a:avLst/>
          </a:prstGeom>
          <a:noFill/>
          <a:ln>
            <a:noFill/>
          </a:ln>
        </p:spPr>
      </p:pic>
      <p:pic>
        <p:nvPicPr>
          <p:cNvPr id="474" name="Google Shape;474;p70"/>
          <p:cNvPicPr preferRelativeResize="0"/>
          <p:nvPr/>
        </p:nvPicPr>
        <p:blipFill>
          <a:blip r:embed="rId5">
            <a:alphaModFix/>
          </a:blip>
          <a:stretch>
            <a:fillRect/>
          </a:stretch>
        </p:blipFill>
        <p:spPr>
          <a:xfrm>
            <a:off x="457200" y="4495800"/>
            <a:ext cx="8512920" cy="1012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1"/>
          <p:cNvSpPr txBox="1"/>
          <p:nvPr/>
        </p:nvSpPr>
        <p:spPr>
          <a:xfrm>
            <a:off x="542450" y="1317350"/>
            <a:ext cx="10903200" cy="48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480" name="Google Shape;480;p71"/>
          <p:cNvPicPr preferRelativeResize="0"/>
          <p:nvPr/>
        </p:nvPicPr>
        <p:blipFill>
          <a:blip r:embed="rId3">
            <a:alphaModFix/>
          </a:blip>
          <a:stretch>
            <a:fillRect/>
          </a:stretch>
        </p:blipFill>
        <p:spPr>
          <a:xfrm>
            <a:off x="812613" y="1397000"/>
            <a:ext cx="8753475" cy="2743200"/>
          </a:xfrm>
          <a:prstGeom prst="rect">
            <a:avLst/>
          </a:prstGeom>
          <a:noFill/>
          <a:ln>
            <a:noFill/>
          </a:ln>
        </p:spPr>
      </p:pic>
      <p:pic>
        <p:nvPicPr>
          <p:cNvPr id="481" name="Google Shape;481;p71"/>
          <p:cNvPicPr preferRelativeResize="0"/>
          <p:nvPr/>
        </p:nvPicPr>
        <p:blipFill>
          <a:blip r:embed="rId4">
            <a:alphaModFix/>
          </a:blip>
          <a:stretch>
            <a:fillRect/>
          </a:stretch>
        </p:blipFill>
        <p:spPr>
          <a:xfrm>
            <a:off x="812613" y="4495800"/>
            <a:ext cx="8105775" cy="1809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2"/>
          <p:cNvSpPr txBox="1"/>
          <p:nvPr/>
        </p:nvSpPr>
        <p:spPr>
          <a:xfrm>
            <a:off x="542450" y="1317350"/>
            <a:ext cx="10903200" cy="48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We can ignore the first term as it indicates forward process and q has no learnable parameters.The KL DIvergence will be small because forward process converges to Normal Distribution and difference is small with a random sampled noise.We can use the third term for scaling but we can ignore that for now.</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This is the closed form solution I was referring to. The derivation is similar as explained in the forward process and the final form would look like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487" name="Google Shape;487;p72"/>
          <p:cNvPicPr preferRelativeResize="0"/>
          <p:nvPr/>
        </p:nvPicPr>
        <p:blipFill>
          <a:blip r:embed="rId3">
            <a:alphaModFix/>
          </a:blip>
          <a:stretch>
            <a:fillRect/>
          </a:stretch>
        </p:blipFill>
        <p:spPr>
          <a:xfrm>
            <a:off x="660400" y="1397000"/>
            <a:ext cx="8055990" cy="1012550"/>
          </a:xfrm>
          <a:prstGeom prst="rect">
            <a:avLst/>
          </a:prstGeom>
          <a:noFill/>
          <a:ln>
            <a:noFill/>
          </a:ln>
        </p:spPr>
      </p:pic>
      <p:pic>
        <p:nvPicPr>
          <p:cNvPr id="488" name="Google Shape;488;p72"/>
          <p:cNvPicPr preferRelativeResize="0"/>
          <p:nvPr/>
        </p:nvPicPr>
        <p:blipFill>
          <a:blip r:embed="rId4">
            <a:alphaModFix/>
          </a:blip>
          <a:stretch>
            <a:fillRect/>
          </a:stretch>
        </p:blipFill>
        <p:spPr>
          <a:xfrm>
            <a:off x="2565050" y="3505200"/>
            <a:ext cx="6858000" cy="2133600"/>
          </a:xfrm>
          <a:prstGeom prst="rect">
            <a:avLst/>
          </a:prstGeom>
          <a:noFill/>
          <a:ln>
            <a:noFill/>
          </a:ln>
        </p:spPr>
      </p:pic>
      <p:pic>
        <p:nvPicPr>
          <p:cNvPr id="489" name="Google Shape;489;p72"/>
          <p:cNvPicPr preferRelativeResize="0"/>
          <p:nvPr/>
        </p:nvPicPr>
        <p:blipFill>
          <a:blip r:embed="rId5">
            <a:alphaModFix/>
          </a:blip>
          <a:stretch>
            <a:fillRect/>
          </a:stretch>
        </p:blipFill>
        <p:spPr>
          <a:xfrm>
            <a:off x="5261700" y="6091799"/>
            <a:ext cx="4726824" cy="56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What is score</a:t>
            </a:r>
            <a:endParaRPr/>
          </a:p>
        </p:txBody>
      </p:sp>
      <p:pic>
        <p:nvPicPr>
          <p:cNvPr id="102" name="Google Shape;102;p18"/>
          <p:cNvPicPr preferRelativeResize="0"/>
          <p:nvPr/>
        </p:nvPicPr>
        <p:blipFill rotWithShape="1">
          <a:blip r:embed="rId3">
            <a:alphaModFix/>
          </a:blip>
          <a:srcRect l="6929" t="30999" r="33025" b="31379"/>
          <a:stretch/>
        </p:blipFill>
        <p:spPr>
          <a:xfrm>
            <a:off x="0" y="2401927"/>
            <a:ext cx="7319900" cy="29827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3"/>
          <p:cNvSpPr txBox="1"/>
          <p:nvPr/>
        </p:nvSpPr>
        <p:spPr>
          <a:xfrm>
            <a:off x="542450" y="1317350"/>
            <a:ext cx="10903200" cy="48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Let’s focus on mean as we know variance is constant.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From forward process, we know the value of x</a:t>
            </a:r>
            <a:r>
              <a:rPr lang="en-US" sz="1800" baseline="-25000">
                <a:solidFill>
                  <a:schemeClr val="dk1"/>
                </a:solidFill>
              </a:rPr>
              <a:t>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6858000" lvl="0" indent="0" algn="l" rtl="0">
              <a:spcBef>
                <a:spcPts val="0"/>
              </a:spcBef>
              <a:spcAft>
                <a:spcPts val="0"/>
              </a:spcAft>
              <a:buNone/>
            </a:pPr>
            <a:r>
              <a:rPr lang="en-US" sz="1800">
                <a:solidFill>
                  <a:schemeClr val="dk1"/>
                </a:solidFill>
              </a:rPr>
              <a:t>We can see at the end that we are subtracting random scaled noise from x</a:t>
            </a:r>
            <a:r>
              <a:rPr lang="en-US" sz="1800" baseline="-25000">
                <a:solidFill>
                  <a:schemeClr val="dk1"/>
                </a:solidFill>
              </a:rPr>
              <a:t>t</a:t>
            </a:r>
            <a:endParaRPr sz="1800">
              <a:solidFill>
                <a:schemeClr val="dk1"/>
              </a:solidFill>
            </a:endParaRPr>
          </a:p>
        </p:txBody>
      </p:sp>
      <p:pic>
        <p:nvPicPr>
          <p:cNvPr id="495" name="Google Shape;495;p73"/>
          <p:cNvPicPr preferRelativeResize="0"/>
          <p:nvPr/>
        </p:nvPicPr>
        <p:blipFill>
          <a:blip r:embed="rId3">
            <a:alphaModFix/>
          </a:blip>
          <a:stretch>
            <a:fillRect/>
          </a:stretch>
        </p:blipFill>
        <p:spPr>
          <a:xfrm>
            <a:off x="1323975" y="2495550"/>
            <a:ext cx="5838825" cy="4000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4"/>
          <p:cNvSpPr txBox="1"/>
          <p:nvPr/>
        </p:nvSpPr>
        <p:spPr>
          <a:xfrm>
            <a:off x="542450" y="1317350"/>
            <a:ext cx="10903200" cy="4858800"/>
          </a:xfrm>
          <a:prstGeom prst="rect">
            <a:avLst/>
          </a:prstGeom>
          <a:noFill/>
          <a:ln>
            <a:noFill/>
          </a:ln>
        </p:spPr>
        <p:txBody>
          <a:bodyPr spcFirstLastPara="1" wrap="square" lIns="91425" tIns="91425" rIns="91425" bIns="91425" anchor="t" anchorCtr="0">
            <a:noAutofit/>
          </a:bodyPr>
          <a:lstStyle/>
          <a:p>
            <a:pPr marL="6858000" lvl="0" indent="0" algn="l" rtl="0">
              <a:spcBef>
                <a:spcPts val="0"/>
              </a:spcBef>
              <a:spcAft>
                <a:spcPts val="0"/>
              </a:spcAft>
              <a:buNone/>
            </a:pPr>
            <a:endParaRPr sz="1800">
              <a:solidFill>
                <a:schemeClr val="dk1"/>
              </a:solidFill>
            </a:endParaRPr>
          </a:p>
          <a:p>
            <a:pPr marL="6858000" lvl="0" indent="0" algn="l" rtl="0">
              <a:spcBef>
                <a:spcPts val="0"/>
              </a:spcBef>
              <a:spcAft>
                <a:spcPts val="0"/>
              </a:spcAft>
              <a:buNone/>
            </a:pPr>
            <a:endParaRPr sz="1800">
              <a:solidFill>
                <a:schemeClr val="dk1"/>
              </a:solidFill>
            </a:endParaRPr>
          </a:p>
          <a:p>
            <a:pPr marL="6858000" lvl="0" indent="0" algn="l" rtl="0">
              <a:spcBef>
                <a:spcPts val="0"/>
              </a:spcBef>
              <a:spcAft>
                <a:spcPts val="0"/>
              </a:spcAft>
              <a:buNone/>
            </a:pPr>
            <a:endParaRPr sz="1800">
              <a:solidFill>
                <a:schemeClr val="dk1"/>
              </a:solidFill>
            </a:endParaRPr>
          </a:p>
          <a:p>
            <a:pPr marL="6858000" lvl="0" indent="0" algn="l" rtl="0">
              <a:spcBef>
                <a:spcPts val="0"/>
              </a:spcBef>
              <a:spcAft>
                <a:spcPts val="0"/>
              </a:spcAft>
              <a:buNone/>
            </a:pPr>
            <a:endParaRPr sz="1800">
              <a:solidFill>
                <a:schemeClr val="dk1"/>
              </a:solidFill>
            </a:endParaRPr>
          </a:p>
          <a:p>
            <a:pPr marL="6858000" lvl="0" indent="0" algn="l" rtl="0">
              <a:spcBef>
                <a:spcPts val="0"/>
              </a:spcBef>
              <a:spcAft>
                <a:spcPts val="0"/>
              </a:spcAft>
              <a:buNone/>
            </a:pPr>
            <a:endParaRPr sz="1800">
              <a:solidFill>
                <a:schemeClr val="dk1"/>
              </a:solidFill>
            </a:endParaRPr>
          </a:p>
          <a:p>
            <a:pPr marL="6858000" lvl="0" indent="0" algn="l" rtl="0">
              <a:spcBef>
                <a:spcPts val="0"/>
              </a:spcBef>
              <a:spcAft>
                <a:spcPts val="0"/>
              </a:spcAft>
              <a:buNone/>
            </a:pPr>
            <a:endParaRPr sz="1800">
              <a:solidFill>
                <a:schemeClr val="dk1"/>
              </a:solidFill>
            </a:endParaRPr>
          </a:p>
          <a:p>
            <a:pPr marL="6858000" lvl="0" indent="0" algn="l" rtl="0">
              <a:spcBef>
                <a:spcPts val="0"/>
              </a:spcBef>
              <a:spcAft>
                <a:spcPts val="0"/>
              </a:spcAft>
              <a:buNone/>
            </a:pPr>
            <a:endParaRPr sz="1800">
              <a:solidFill>
                <a:schemeClr val="dk1"/>
              </a:solidFill>
            </a:endParaRPr>
          </a:p>
          <a:p>
            <a:pPr marL="6858000" lvl="0" indent="0" algn="l" rtl="0">
              <a:spcBef>
                <a:spcPts val="0"/>
              </a:spcBef>
              <a:spcAft>
                <a:spcPts val="0"/>
              </a:spcAft>
              <a:buNone/>
            </a:pPr>
            <a:endParaRPr sz="1800">
              <a:solidFill>
                <a:schemeClr val="dk1"/>
              </a:solidFill>
            </a:endParaRPr>
          </a:p>
          <a:p>
            <a:pPr marL="6858000" lvl="0" indent="0" algn="l" rtl="0">
              <a:spcBef>
                <a:spcPts val="0"/>
              </a:spcBef>
              <a:spcAft>
                <a:spcPts val="0"/>
              </a:spcAft>
              <a:buNone/>
            </a:pPr>
            <a:endParaRPr sz="1800">
              <a:solidFill>
                <a:schemeClr val="dk1"/>
              </a:solidFill>
            </a:endParaRPr>
          </a:p>
          <a:p>
            <a:pPr marL="6858000" lvl="0" indent="0" algn="l" rtl="0">
              <a:spcBef>
                <a:spcPts val="0"/>
              </a:spcBef>
              <a:spcAft>
                <a:spcPts val="0"/>
              </a:spcAft>
              <a:buNone/>
            </a:pPr>
            <a:endParaRPr sz="1800">
              <a:solidFill>
                <a:schemeClr val="dk1"/>
              </a:solidFill>
            </a:endParaRPr>
          </a:p>
          <a:p>
            <a:pPr marL="685800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Now this is what our Neural Network needs to predict and the authors decided to use simple MSE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501" name="Google Shape;501;p74"/>
          <p:cNvPicPr preferRelativeResize="0"/>
          <p:nvPr/>
        </p:nvPicPr>
        <p:blipFill>
          <a:blip r:embed="rId3">
            <a:alphaModFix/>
          </a:blip>
          <a:stretch>
            <a:fillRect/>
          </a:stretch>
        </p:blipFill>
        <p:spPr>
          <a:xfrm>
            <a:off x="2203413" y="1317350"/>
            <a:ext cx="7134225" cy="2990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5"/>
          <p:cNvSpPr txBox="1"/>
          <p:nvPr/>
        </p:nvSpPr>
        <p:spPr>
          <a:xfrm>
            <a:off x="542450" y="1317350"/>
            <a:ext cx="10903200" cy="48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dk1"/>
                </a:solidFill>
              </a:rPr>
              <a:t>				       Substituting the mean we get</a:t>
            </a:r>
            <a:endParaRPr sz="18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r>
              <a:rPr lang="en-US" sz="1800" dirty="0" err="1">
                <a:solidFill>
                  <a:schemeClr val="dk1"/>
                </a:solidFill>
              </a:rPr>
              <a:t>x</a:t>
            </a:r>
            <a:r>
              <a:rPr lang="en-US" sz="1800" baseline="-25000" dirty="0" err="1">
                <a:solidFill>
                  <a:schemeClr val="dk1"/>
                </a:solidFill>
              </a:rPr>
              <a:t>t</a:t>
            </a:r>
            <a:r>
              <a:rPr lang="en-US" sz="1800" dirty="0">
                <a:solidFill>
                  <a:schemeClr val="dk1"/>
                </a:solidFill>
              </a:rPr>
              <a:t> is the input to the model. Instead of predicting this entire first term, why don't we just predict the noise?</a:t>
            </a:r>
            <a:endParaRPr sz="1800" dirty="0">
              <a:solidFill>
                <a:schemeClr val="dk1"/>
              </a:solidFill>
            </a:endParaRPr>
          </a:p>
          <a:p>
            <a:pPr marL="0" lvl="0" indent="0" algn="l" rtl="0">
              <a:spcBef>
                <a:spcPts val="0"/>
              </a:spcBef>
              <a:spcAft>
                <a:spcPts val="0"/>
              </a:spcAft>
              <a:buNone/>
            </a:pPr>
            <a:endParaRPr sz="1800" dirty="0">
              <a:solidFill>
                <a:schemeClr val="dk1"/>
              </a:solidFill>
            </a:endParaRPr>
          </a:p>
        </p:txBody>
      </p:sp>
      <p:pic>
        <p:nvPicPr>
          <p:cNvPr id="507" name="Google Shape;507;p75"/>
          <p:cNvPicPr preferRelativeResize="0"/>
          <p:nvPr/>
        </p:nvPicPr>
        <p:blipFill>
          <a:blip r:embed="rId3">
            <a:alphaModFix/>
          </a:blip>
          <a:stretch>
            <a:fillRect/>
          </a:stretch>
        </p:blipFill>
        <p:spPr>
          <a:xfrm>
            <a:off x="542450" y="1397000"/>
            <a:ext cx="4029075" cy="619125"/>
          </a:xfrm>
          <a:prstGeom prst="rect">
            <a:avLst/>
          </a:prstGeom>
          <a:noFill/>
          <a:ln>
            <a:noFill/>
          </a:ln>
        </p:spPr>
      </p:pic>
      <p:pic>
        <p:nvPicPr>
          <p:cNvPr id="508" name="Google Shape;508;p75"/>
          <p:cNvPicPr preferRelativeResize="0"/>
          <p:nvPr/>
        </p:nvPicPr>
        <p:blipFill>
          <a:blip r:embed="rId4">
            <a:alphaModFix/>
          </a:blip>
          <a:stretch>
            <a:fillRect/>
          </a:stretch>
        </p:blipFill>
        <p:spPr>
          <a:xfrm>
            <a:off x="542450" y="2427425"/>
            <a:ext cx="3568422" cy="1012550"/>
          </a:xfrm>
          <a:prstGeom prst="rect">
            <a:avLst/>
          </a:prstGeom>
          <a:noFill/>
          <a:ln>
            <a:noFill/>
          </a:ln>
        </p:spPr>
      </p:pic>
      <p:pic>
        <p:nvPicPr>
          <p:cNvPr id="509" name="Google Shape;509;p75"/>
          <p:cNvPicPr preferRelativeResize="0"/>
          <p:nvPr/>
        </p:nvPicPr>
        <p:blipFill>
          <a:blip r:embed="rId5">
            <a:alphaModFix/>
          </a:blip>
          <a:stretch>
            <a:fillRect/>
          </a:stretch>
        </p:blipFill>
        <p:spPr>
          <a:xfrm>
            <a:off x="3031775" y="4350133"/>
            <a:ext cx="5924550" cy="17335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6"/>
          <p:cNvSpPr txBox="1"/>
          <p:nvPr/>
        </p:nvSpPr>
        <p:spPr>
          <a:xfrm>
            <a:off x="457200" y="1294100"/>
            <a:ext cx="10903200" cy="48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Once we substitute mean and simplify we get,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The authors found that we can ignore the first scaling term for further simplification as it doesn’t effect the value much.</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So Finally, we get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Finally, we can conclude that predicting the noise of the image is all what we need from the U-Net.</a:t>
            </a:r>
            <a:endParaRPr sz="1800">
              <a:solidFill>
                <a:schemeClr val="dk1"/>
              </a:solidFill>
            </a:endParaRPr>
          </a:p>
        </p:txBody>
      </p:sp>
      <p:pic>
        <p:nvPicPr>
          <p:cNvPr id="515" name="Google Shape;515;p76"/>
          <p:cNvPicPr preferRelativeResize="0"/>
          <p:nvPr/>
        </p:nvPicPr>
        <p:blipFill>
          <a:blip r:embed="rId3">
            <a:alphaModFix/>
          </a:blip>
          <a:stretch>
            <a:fillRect/>
          </a:stretch>
        </p:blipFill>
        <p:spPr>
          <a:xfrm>
            <a:off x="1500750" y="1872700"/>
            <a:ext cx="2305050" cy="581025"/>
          </a:xfrm>
          <a:prstGeom prst="rect">
            <a:avLst/>
          </a:prstGeom>
          <a:noFill/>
          <a:ln>
            <a:noFill/>
          </a:ln>
        </p:spPr>
      </p:pic>
      <p:pic>
        <p:nvPicPr>
          <p:cNvPr id="516" name="Google Shape;516;p76"/>
          <p:cNvPicPr preferRelativeResize="0"/>
          <p:nvPr/>
        </p:nvPicPr>
        <p:blipFill>
          <a:blip r:embed="rId4">
            <a:alphaModFix/>
          </a:blip>
          <a:stretch>
            <a:fillRect/>
          </a:stretch>
        </p:blipFill>
        <p:spPr>
          <a:xfrm>
            <a:off x="2407400" y="4077350"/>
            <a:ext cx="2903180" cy="989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7"/>
          <p:cNvSpPr txBox="1"/>
          <p:nvPr/>
        </p:nvSpPr>
        <p:spPr>
          <a:xfrm>
            <a:off x="457200" y="1294100"/>
            <a:ext cx="10903200" cy="48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From the finding of the noise we can get back our image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Applying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													Epsilon is noise sampled from random Normal</a:t>
            </a:r>
            <a:endParaRPr sz="1800">
              <a:solidFill>
                <a:schemeClr val="dk1"/>
              </a:solidFill>
            </a:endParaRPr>
          </a:p>
        </p:txBody>
      </p:sp>
      <p:pic>
        <p:nvPicPr>
          <p:cNvPr id="522" name="Google Shape;522;p77"/>
          <p:cNvPicPr preferRelativeResize="0"/>
          <p:nvPr/>
        </p:nvPicPr>
        <p:blipFill>
          <a:blip r:embed="rId3">
            <a:alphaModFix/>
          </a:blip>
          <a:stretch>
            <a:fillRect/>
          </a:stretch>
        </p:blipFill>
        <p:spPr>
          <a:xfrm>
            <a:off x="2381163" y="1927838"/>
            <a:ext cx="5476875" cy="1514475"/>
          </a:xfrm>
          <a:prstGeom prst="rect">
            <a:avLst/>
          </a:prstGeom>
          <a:noFill/>
          <a:ln>
            <a:noFill/>
          </a:ln>
        </p:spPr>
      </p:pic>
      <p:pic>
        <p:nvPicPr>
          <p:cNvPr id="523" name="Google Shape;523;p77"/>
          <p:cNvPicPr preferRelativeResize="0"/>
          <p:nvPr/>
        </p:nvPicPr>
        <p:blipFill>
          <a:blip r:embed="rId4">
            <a:alphaModFix/>
          </a:blip>
          <a:stretch>
            <a:fillRect/>
          </a:stretch>
        </p:blipFill>
        <p:spPr>
          <a:xfrm>
            <a:off x="2924100" y="3686000"/>
            <a:ext cx="4391025" cy="638175"/>
          </a:xfrm>
          <a:prstGeom prst="rect">
            <a:avLst/>
          </a:prstGeom>
          <a:noFill/>
          <a:ln>
            <a:noFill/>
          </a:ln>
        </p:spPr>
      </p:pic>
      <p:pic>
        <p:nvPicPr>
          <p:cNvPr id="524" name="Google Shape;524;p77"/>
          <p:cNvPicPr preferRelativeResize="0"/>
          <p:nvPr/>
        </p:nvPicPr>
        <p:blipFill>
          <a:blip r:embed="rId5">
            <a:alphaModFix/>
          </a:blip>
          <a:stretch>
            <a:fillRect/>
          </a:stretch>
        </p:blipFill>
        <p:spPr>
          <a:xfrm>
            <a:off x="1570500" y="4801900"/>
            <a:ext cx="2171700" cy="571500"/>
          </a:xfrm>
          <a:prstGeom prst="rect">
            <a:avLst/>
          </a:prstGeom>
          <a:noFill/>
          <a:ln>
            <a:noFill/>
          </a:ln>
        </p:spPr>
      </p:pic>
      <p:pic>
        <p:nvPicPr>
          <p:cNvPr id="525" name="Google Shape;525;p77"/>
          <p:cNvPicPr preferRelativeResize="0"/>
          <p:nvPr/>
        </p:nvPicPr>
        <p:blipFill>
          <a:blip r:embed="rId6">
            <a:alphaModFix/>
          </a:blip>
          <a:stretch>
            <a:fillRect/>
          </a:stretch>
        </p:blipFill>
        <p:spPr>
          <a:xfrm>
            <a:off x="4444950" y="5034350"/>
            <a:ext cx="5729686" cy="638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8"/>
          <p:cNvSpPr txBox="1"/>
          <p:nvPr/>
        </p:nvSpPr>
        <p:spPr>
          <a:xfrm>
            <a:off x="660400" y="2224000"/>
            <a:ext cx="10700100" cy="3928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sz="1800">
                <a:solidFill>
                  <a:schemeClr val="dk1"/>
                </a:solidFill>
              </a:rPr>
              <a:t>We can improve the schedule. We saw that Linear Schedule de-structures the image at early timesteps and some steps are redundant at last. We can use Cosine Schedule for improving the adding of the noise segment.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We saw that we fixed the variance using the schedule. We can learn the variance as well using an another Neural Network.</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We can explore on the Architectures following the similar principles. Why can’t we use the latent space technique of VAE’s here?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Let’s see the third step in detail.</a:t>
            </a:r>
            <a:endParaRPr sz="1800">
              <a:solidFill>
                <a:schemeClr val="dk1"/>
              </a:solidFill>
            </a:endParaRPr>
          </a:p>
        </p:txBody>
      </p:sp>
      <p:sp>
        <p:nvSpPr>
          <p:cNvPr id="531" name="Google Shape;531;p78"/>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Some Improvement we can think of</a:t>
            </a:r>
            <a:endParaRPr/>
          </a:p>
        </p:txBody>
      </p:sp>
      <p:pic>
        <p:nvPicPr>
          <p:cNvPr id="532" name="Google Shape;532;p78"/>
          <p:cNvPicPr preferRelativeResize="0"/>
          <p:nvPr/>
        </p:nvPicPr>
        <p:blipFill>
          <a:blip r:embed="rId3">
            <a:alphaModFix/>
          </a:blip>
          <a:stretch>
            <a:fillRect/>
          </a:stretch>
        </p:blipFill>
        <p:spPr>
          <a:xfrm>
            <a:off x="3122900" y="3242375"/>
            <a:ext cx="4660500" cy="10991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9"/>
          <p:cNvSpPr txBox="1">
            <a:spLocks noGrp="1"/>
          </p:cNvSpPr>
          <p:nvPr>
            <p:ph type="ctrTitle"/>
          </p:nvPr>
        </p:nvSpPr>
        <p:spPr>
          <a:xfrm>
            <a:off x="658378" y="1490675"/>
            <a:ext cx="9141600" cy="2387700"/>
          </a:xfrm>
          <a:prstGeom prst="rect">
            <a:avLst/>
          </a:prstGeom>
          <a:noFill/>
          <a:ln>
            <a:noFill/>
          </a:ln>
        </p:spPr>
        <p:txBody>
          <a:bodyPr spcFirstLastPara="1" wrap="square" lIns="0" tIns="45700" rIns="91425" bIns="45700" anchor="b" anchorCtr="0">
            <a:noAutofit/>
          </a:bodyPr>
          <a:lstStyle/>
          <a:p>
            <a:pPr marL="0" lvl="0" indent="0" algn="l" rtl="0">
              <a:spcBef>
                <a:spcPts val="0"/>
              </a:spcBef>
              <a:spcAft>
                <a:spcPts val="0"/>
              </a:spcAft>
              <a:buClr>
                <a:schemeClr val="lt1"/>
              </a:buClr>
              <a:buSzPts val="6000"/>
              <a:buFont typeface="Arial"/>
              <a:buNone/>
            </a:pPr>
            <a:r>
              <a:rPr lang="en-US" sz="4000"/>
              <a:t>LATENT DIFFUSION MODEL</a:t>
            </a:r>
            <a:endParaRPr sz="4000"/>
          </a:p>
          <a:p>
            <a:pPr marL="0" lvl="0" indent="0" algn="l" rtl="0">
              <a:lnSpc>
                <a:spcPct val="80000"/>
              </a:lnSpc>
              <a:spcBef>
                <a:spcPts val="0"/>
              </a:spcBef>
              <a:spcAft>
                <a:spcPts val="0"/>
              </a:spcAft>
              <a:buClr>
                <a:schemeClr val="dk2"/>
              </a:buClr>
              <a:buSzPts val="3600"/>
              <a:buFont typeface="Georgia"/>
              <a:buNone/>
            </a:pPr>
            <a:endParaRPr sz="3600"/>
          </a:p>
        </p:txBody>
      </p:sp>
      <p:sp>
        <p:nvSpPr>
          <p:cNvPr id="538" name="Google Shape;538;p79"/>
          <p:cNvSpPr txBox="1">
            <a:spLocks noGrp="1"/>
          </p:cNvSpPr>
          <p:nvPr>
            <p:ph type="ctrTitle"/>
          </p:nvPr>
        </p:nvSpPr>
        <p:spPr>
          <a:xfrm>
            <a:off x="658378" y="4236350"/>
            <a:ext cx="9141600" cy="2387700"/>
          </a:xfrm>
          <a:prstGeom prst="rect">
            <a:avLst/>
          </a:prstGeom>
          <a:noFill/>
          <a:ln>
            <a:noFill/>
          </a:ln>
        </p:spPr>
        <p:txBody>
          <a:bodyPr spcFirstLastPara="1" wrap="square" lIns="0" tIns="45700" rIns="91425" bIns="45700" anchor="b" anchorCtr="0">
            <a:noAutofit/>
          </a:bodyPr>
          <a:lstStyle/>
          <a:p>
            <a:pPr marL="0" lvl="0" indent="0" algn="l" rtl="0">
              <a:spcBef>
                <a:spcPts val="0"/>
              </a:spcBef>
              <a:spcAft>
                <a:spcPts val="0"/>
              </a:spcAft>
              <a:buClr>
                <a:schemeClr val="lt1"/>
              </a:buClr>
              <a:buSzPts val="6000"/>
              <a:buFont typeface="Arial"/>
              <a:buNone/>
            </a:pPr>
            <a:r>
              <a:rPr lang="en-US" sz="2200"/>
              <a:t>Paper Link:</a:t>
            </a:r>
            <a:endParaRPr sz="2200"/>
          </a:p>
          <a:p>
            <a:pPr marL="0" lvl="0" indent="0" algn="l" rtl="0">
              <a:spcBef>
                <a:spcPts val="0"/>
              </a:spcBef>
              <a:spcAft>
                <a:spcPts val="0"/>
              </a:spcAft>
              <a:buClr>
                <a:schemeClr val="lt1"/>
              </a:buClr>
              <a:buSzPts val="6000"/>
              <a:buFont typeface="Arial"/>
              <a:buNone/>
            </a:pPr>
            <a:r>
              <a:rPr lang="en-US" sz="2200" u="sng">
                <a:solidFill>
                  <a:srgbClr val="FFFFFF"/>
                </a:solidFill>
                <a:hlinkClick r:id="rId3">
                  <a:extLst>
                    <a:ext uri="{A12FA001-AC4F-418D-AE19-62706E023703}">
                      <ahyp:hlinkClr xmlns:ahyp="http://schemas.microsoft.com/office/drawing/2018/hyperlinkcolor" val="tx"/>
                    </a:ext>
                  </a:extLst>
                </a:hlinkClick>
              </a:rPr>
              <a:t>High-Resolution Image Synthesis </a:t>
            </a:r>
            <a:endParaRPr sz="6200"/>
          </a:p>
          <a:p>
            <a:pPr marL="0" lvl="0" indent="0" algn="l" rtl="0">
              <a:spcBef>
                <a:spcPts val="0"/>
              </a:spcBef>
              <a:spcAft>
                <a:spcPts val="0"/>
              </a:spcAft>
              <a:buClr>
                <a:schemeClr val="lt1"/>
              </a:buClr>
              <a:buSzPts val="6000"/>
              <a:buFont typeface="Arial"/>
              <a:buNone/>
            </a:pPr>
            <a:r>
              <a:rPr lang="en-US" sz="2200" u="sng">
                <a:solidFill>
                  <a:srgbClr val="FFFFFF"/>
                </a:solidFill>
                <a:hlinkClick r:id="rId3">
                  <a:extLst>
                    <a:ext uri="{A12FA001-AC4F-418D-AE19-62706E023703}">
                      <ahyp:hlinkClr xmlns:ahyp="http://schemas.microsoft.com/office/drawing/2018/hyperlinkcolor" val="tx"/>
                    </a:ext>
                  </a:extLst>
                </a:hlinkClick>
              </a:rPr>
              <a:t>with Latent Diffusion Models</a:t>
            </a:r>
            <a:endParaRPr sz="2200">
              <a:solidFill>
                <a:srgbClr val="FFFFFF"/>
              </a:solidFill>
            </a:endParaRPr>
          </a:p>
          <a:p>
            <a:pPr marL="0" lvl="0" indent="0" algn="l" rtl="0">
              <a:lnSpc>
                <a:spcPct val="80000"/>
              </a:lnSpc>
              <a:spcBef>
                <a:spcPts val="0"/>
              </a:spcBef>
              <a:spcAft>
                <a:spcPts val="0"/>
              </a:spcAft>
              <a:buClr>
                <a:schemeClr val="dk2"/>
              </a:buClr>
              <a:buSzPts val="3600"/>
              <a:buFont typeface="Georgia"/>
              <a:buNone/>
            </a:pPr>
            <a:endParaRPr sz="3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0"/>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Denosing Diffusion Model</a:t>
            </a:r>
            <a:endParaRPr/>
          </a:p>
        </p:txBody>
      </p:sp>
      <p:pic>
        <p:nvPicPr>
          <p:cNvPr id="544" name="Google Shape;544;p80"/>
          <p:cNvPicPr preferRelativeResize="0"/>
          <p:nvPr/>
        </p:nvPicPr>
        <p:blipFill>
          <a:blip r:embed="rId3">
            <a:alphaModFix/>
          </a:blip>
          <a:stretch>
            <a:fillRect/>
          </a:stretch>
        </p:blipFill>
        <p:spPr>
          <a:xfrm>
            <a:off x="776250" y="2036900"/>
            <a:ext cx="8265374" cy="2460527"/>
          </a:xfrm>
          <a:prstGeom prst="rect">
            <a:avLst/>
          </a:prstGeom>
          <a:noFill/>
          <a:ln>
            <a:noFill/>
          </a:ln>
        </p:spPr>
      </p:pic>
      <p:sp>
        <p:nvSpPr>
          <p:cNvPr id="545" name="Google Shape;545;p80"/>
          <p:cNvSpPr txBox="1">
            <a:spLocks noGrp="1"/>
          </p:cNvSpPr>
          <p:nvPr>
            <p:ph type="body" idx="1"/>
          </p:nvPr>
        </p:nvSpPr>
        <p:spPr>
          <a:xfrm>
            <a:off x="566925" y="4572000"/>
            <a:ext cx="10716000" cy="202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Sequential sampling process</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Iterative refinement</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Operate directly in pixel space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1"/>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LDM helps with Limited Computationally Resource</a:t>
            </a: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sp>
        <p:nvSpPr>
          <p:cNvPr id="551" name="Google Shape;551;p81"/>
          <p:cNvSpPr txBox="1">
            <a:spLocks noGrp="1"/>
          </p:cNvSpPr>
          <p:nvPr>
            <p:ph type="body" idx="1"/>
          </p:nvPr>
        </p:nvSpPr>
        <p:spPr>
          <a:xfrm>
            <a:off x="566925" y="2575300"/>
            <a:ext cx="10716000" cy="4025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2300">
                <a:solidFill>
                  <a:srgbClr val="3C78D8"/>
                </a:solidFill>
              </a:rPr>
              <a:t>Latent Space</a:t>
            </a:r>
            <a:endParaRPr sz="2300">
              <a:solidFill>
                <a:srgbClr val="3C78D8"/>
              </a:solidFill>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Complexity reduction (focus on the important ,semantic bits of data)</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Detail preservation (train in low-dimensional, computationally much more efficient space)</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sz="2300">
                <a:solidFill>
                  <a:srgbClr val="1155CC"/>
                </a:solidFill>
              </a:rPr>
              <a:t>Cross-attention layer</a:t>
            </a:r>
            <a:endParaRPr sz="2300">
              <a:solidFill>
                <a:srgbClr val="1155CC"/>
              </a:solidFill>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Generator for general conditioning inputs in a convolutional manner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2"/>
          <p:cNvSpPr txBox="1">
            <a:spLocks noGrp="1"/>
          </p:cNvSpPr>
          <p:nvPr>
            <p:ph type="title"/>
          </p:nvPr>
        </p:nvSpPr>
        <p:spPr>
          <a:xfrm>
            <a:off x="569476" y="1320800"/>
            <a:ext cx="11379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Perceptual compression and Semantic compression</a:t>
            </a:r>
            <a:endParaRPr/>
          </a:p>
        </p:txBody>
      </p:sp>
      <p:pic>
        <p:nvPicPr>
          <p:cNvPr id="557" name="Google Shape;557;p82"/>
          <p:cNvPicPr preferRelativeResize="0"/>
          <p:nvPr/>
        </p:nvPicPr>
        <p:blipFill>
          <a:blip r:embed="rId3">
            <a:alphaModFix/>
          </a:blip>
          <a:stretch>
            <a:fillRect/>
          </a:stretch>
        </p:blipFill>
        <p:spPr>
          <a:xfrm>
            <a:off x="2315475" y="1934825"/>
            <a:ext cx="6718625" cy="4787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Score Matching</a:t>
            </a:r>
            <a:endParaRPr/>
          </a:p>
        </p:txBody>
      </p:sp>
      <p:pic>
        <p:nvPicPr>
          <p:cNvPr id="108" name="Google Shape;108;p19"/>
          <p:cNvPicPr preferRelativeResize="0"/>
          <p:nvPr/>
        </p:nvPicPr>
        <p:blipFill>
          <a:blip r:embed="rId3">
            <a:alphaModFix/>
          </a:blip>
          <a:stretch>
            <a:fillRect/>
          </a:stretch>
        </p:blipFill>
        <p:spPr>
          <a:xfrm>
            <a:off x="457200" y="2036900"/>
            <a:ext cx="9144003" cy="1263551"/>
          </a:xfrm>
          <a:prstGeom prst="rect">
            <a:avLst/>
          </a:prstGeom>
          <a:noFill/>
          <a:ln>
            <a:noFill/>
          </a:ln>
        </p:spPr>
      </p:pic>
      <p:pic>
        <p:nvPicPr>
          <p:cNvPr id="109" name="Google Shape;109;p19"/>
          <p:cNvPicPr preferRelativeResize="0"/>
          <p:nvPr/>
        </p:nvPicPr>
        <p:blipFill>
          <a:blip r:embed="rId4">
            <a:alphaModFix/>
          </a:blip>
          <a:stretch>
            <a:fillRect/>
          </a:stretch>
        </p:blipFill>
        <p:spPr>
          <a:xfrm>
            <a:off x="457200" y="3334176"/>
            <a:ext cx="8839201" cy="1626700"/>
          </a:xfrm>
          <a:prstGeom prst="rect">
            <a:avLst/>
          </a:prstGeom>
          <a:noFill/>
          <a:ln>
            <a:noFill/>
          </a:ln>
        </p:spPr>
      </p:pic>
      <p:pic>
        <p:nvPicPr>
          <p:cNvPr id="110" name="Google Shape;110;p19"/>
          <p:cNvPicPr preferRelativeResize="0"/>
          <p:nvPr/>
        </p:nvPicPr>
        <p:blipFill>
          <a:blip r:embed="rId5">
            <a:alphaModFix/>
          </a:blip>
          <a:stretch>
            <a:fillRect/>
          </a:stretch>
        </p:blipFill>
        <p:spPr>
          <a:xfrm>
            <a:off x="660400" y="4994600"/>
            <a:ext cx="4193358" cy="1263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83"/>
          <p:cNvPicPr preferRelativeResize="0"/>
          <p:nvPr/>
        </p:nvPicPr>
        <p:blipFill rotWithShape="1">
          <a:blip r:embed="rId3">
            <a:alphaModFix/>
          </a:blip>
          <a:srcRect t="17478"/>
          <a:stretch/>
        </p:blipFill>
        <p:spPr>
          <a:xfrm>
            <a:off x="327950" y="1194225"/>
            <a:ext cx="11603121" cy="5181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4"/>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Train Autoencoder in Adversarial Manner</a:t>
            </a: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569" name="Google Shape;569;p84"/>
          <p:cNvPicPr preferRelativeResize="0"/>
          <p:nvPr/>
        </p:nvPicPr>
        <p:blipFill>
          <a:blip r:embed="rId3">
            <a:alphaModFix/>
          </a:blip>
          <a:stretch>
            <a:fillRect/>
          </a:stretch>
        </p:blipFill>
        <p:spPr>
          <a:xfrm>
            <a:off x="152400" y="2036900"/>
            <a:ext cx="11887199" cy="989422"/>
          </a:xfrm>
          <a:prstGeom prst="rect">
            <a:avLst/>
          </a:prstGeom>
          <a:noFill/>
          <a:ln>
            <a:noFill/>
          </a:ln>
        </p:spPr>
      </p:pic>
      <p:pic>
        <p:nvPicPr>
          <p:cNvPr id="570" name="Google Shape;570;p84"/>
          <p:cNvPicPr preferRelativeResize="0"/>
          <p:nvPr/>
        </p:nvPicPr>
        <p:blipFill rotWithShape="1">
          <a:blip r:embed="rId3">
            <a:alphaModFix/>
          </a:blip>
          <a:srcRect l="29636" r="52913"/>
          <a:stretch/>
        </p:blipFill>
        <p:spPr>
          <a:xfrm>
            <a:off x="721638" y="3026325"/>
            <a:ext cx="1969950" cy="939600"/>
          </a:xfrm>
          <a:prstGeom prst="rect">
            <a:avLst/>
          </a:prstGeom>
          <a:noFill/>
          <a:ln>
            <a:noFill/>
          </a:ln>
        </p:spPr>
      </p:pic>
      <p:pic>
        <p:nvPicPr>
          <p:cNvPr id="571" name="Google Shape;571;p84"/>
          <p:cNvPicPr preferRelativeResize="0"/>
          <p:nvPr/>
        </p:nvPicPr>
        <p:blipFill rotWithShape="1">
          <a:blip r:embed="rId3">
            <a:alphaModFix/>
          </a:blip>
          <a:srcRect l="49106" r="35296"/>
          <a:stretch/>
        </p:blipFill>
        <p:spPr>
          <a:xfrm>
            <a:off x="718337" y="3958800"/>
            <a:ext cx="1854077" cy="989425"/>
          </a:xfrm>
          <a:prstGeom prst="rect">
            <a:avLst/>
          </a:prstGeom>
          <a:noFill/>
          <a:ln>
            <a:noFill/>
          </a:ln>
        </p:spPr>
      </p:pic>
      <p:pic>
        <p:nvPicPr>
          <p:cNvPr id="572" name="Google Shape;572;p84"/>
          <p:cNvPicPr preferRelativeResize="0"/>
          <p:nvPr/>
        </p:nvPicPr>
        <p:blipFill rotWithShape="1">
          <a:blip r:embed="rId3">
            <a:alphaModFix/>
          </a:blip>
          <a:srcRect l="66936" r="22340"/>
          <a:stretch/>
        </p:blipFill>
        <p:spPr>
          <a:xfrm>
            <a:off x="721649" y="4891275"/>
            <a:ext cx="1274674" cy="989425"/>
          </a:xfrm>
          <a:prstGeom prst="rect">
            <a:avLst/>
          </a:prstGeom>
          <a:noFill/>
          <a:ln>
            <a:noFill/>
          </a:ln>
        </p:spPr>
      </p:pic>
      <p:pic>
        <p:nvPicPr>
          <p:cNvPr id="573" name="Google Shape;573;p84"/>
          <p:cNvPicPr preferRelativeResize="0"/>
          <p:nvPr/>
        </p:nvPicPr>
        <p:blipFill rotWithShape="1">
          <a:blip r:embed="rId3">
            <a:alphaModFix/>
          </a:blip>
          <a:srcRect l="80113" r="3314"/>
          <a:stretch/>
        </p:blipFill>
        <p:spPr>
          <a:xfrm>
            <a:off x="660400" y="5796413"/>
            <a:ext cx="1969950" cy="989425"/>
          </a:xfrm>
          <a:prstGeom prst="rect">
            <a:avLst/>
          </a:prstGeom>
          <a:noFill/>
          <a:ln>
            <a:noFill/>
          </a:ln>
        </p:spPr>
      </p:pic>
      <p:sp>
        <p:nvSpPr>
          <p:cNvPr id="574" name="Google Shape;574;p84"/>
          <p:cNvSpPr txBox="1">
            <a:spLocks noGrp="1"/>
          </p:cNvSpPr>
          <p:nvPr>
            <p:ph type="title"/>
          </p:nvPr>
        </p:nvSpPr>
        <p:spPr>
          <a:xfrm>
            <a:off x="2988000" y="3296100"/>
            <a:ext cx="8349600" cy="5070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sz="3000">
                <a:solidFill>
                  <a:srgbClr val="000000"/>
                </a:solidFill>
              </a:rPr>
              <a:t>Reconstruction Loss</a:t>
            </a:r>
            <a:r>
              <a:rPr lang="en-US" sz="500">
                <a:solidFill>
                  <a:srgbClr val="000000"/>
                </a:solidFill>
                <a:latin typeface="Arial"/>
                <a:ea typeface="Arial"/>
                <a:cs typeface="Arial"/>
                <a:sym typeface="Arial"/>
              </a:rPr>
              <a:t>	</a:t>
            </a: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575" name="Google Shape;575;p84"/>
          <p:cNvPicPr preferRelativeResize="0"/>
          <p:nvPr/>
        </p:nvPicPr>
        <p:blipFill>
          <a:blip r:embed="rId3">
            <a:alphaModFix/>
          </a:blip>
          <a:stretch>
            <a:fillRect/>
          </a:stretch>
        </p:blipFill>
        <p:spPr>
          <a:xfrm>
            <a:off x="241875" y="2092775"/>
            <a:ext cx="11887199" cy="989422"/>
          </a:xfrm>
          <a:prstGeom prst="rect">
            <a:avLst/>
          </a:prstGeom>
          <a:noFill/>
          <a:ln>
            <a:noFill/>
          </a:ln>
        </p:spPr>
      </p:pic>
      <p:sp>
        <p:nvSpPr>
          <p:cNvPr id="576" name="Google Shape;576;p84"/>
          <p:cNvSpPr txBox="1">
            <a:spLocks noGrp="1"/>
          </p:cNvSpPr>
          <p:nvPr>
            <p:ph type="title"/>
          </p:nvPr>
        </p:nvSpPr>
        <p:spPr>
          <a:xfrm>
            <a:off x="3077200" y="4200013"/>
            <a:ext cx="8349600" cy="5070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sz="3000">
                <a:solidFill>
                  <a:srgbClr val="000000"/>
                </a:solidFill>
              </a:rPr>
              <a:t>Adversarial Loss</a:t>
            </a: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Clr>
                <a:srgbClr val="005BBB"/>
              </a:buClr>
              <a:buSzPts val="3600"/>
              <a:buFont typeface="Georgia"/>
              <a:buNone/>
            </a:pPr>
            <a:r>
              <a:rPr lang="en-US" sz="2100">
                <a:solidFill>
                  <a:srgbClr val="000000"/>
                </a:solidFill>
              </a:rPr>
              <a:t>Log-likelihood of the discriminator Correctly classifying the real data</a:t>
            </a:r>
            <a:endParaRPr sz="2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5BBB"/>
              </a:buClr>
              <a:buSzPts val="3600"/>
              <a:buFont typeface="Georgia"/>
              <a:buNone/>
            </a:pPr>
            <a:r>
              <a:rPr lang="en-US" sz="3000">
                <a:solidFill>
                  <a:srgbClr val="000000"/>
                </a:solidFill>
                <a:latin typeface="Arial"/>
                <a:ea typeface="Arial"/>
                <a:cs typeface="Arial"/>
                <a:sym typeface="Arial"/>
              </a:rPr>
              <a:t>Regularization term</a:t>
            </a:r>
            <a:r>
              <a:rPr lang="en-US" sz="500">
                <a:solidFill>
                  <a:srgbClr val="000000"/>
                </a:solidFill>
                <a:latin typeface="Arial"/>
                <a:ea typeface="Arial"/>
                <a:cs typeface="Arial"/>
                <a:sym typeface="Arial"/>
              </a:rPr>
              <a:t>	</a:t>
            </a: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5BBB"/>
              </a:buClr>
              <a:buSzPts val="3600"/>
              <a:buFont typeface="Georgia"/>
              <a:buNone/>
            </a:pPr>
            <a:endParaRPr sz="1400">
              <a:solidFill>
                <a:srgbClr val="000000"/>
              </a:solidFill>
              <a:latin typeface="Arial"/>
              <a:ea typeface="Arial"/>
              <a:cs typeface="Arial"/>
              <a:sym typeface="Arial"/>
            </a:endParaRPr>
          </a:p>
          <a:p>
            <a:pPr marL="0" lvl="0" indent="0" algn="l" rtl="0">
              <a:spcBef>
                <a:spcPts val="0"/>
              </a:spcBef>
              <a:spcAft>
                <a:spcPts val="0"/>
              </a:spcAft>
              <a:buClr>
                <a:srgbClr val="005BBB"/>
              </a:buClr>
              <a:buSzPts val="3600"/>
              <a:buFont typeface="Georgia"/>
              <a:buNone/>
            </a:pPr>
            <a:endParaRPr sz="14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5"/>
          <p:cNvSpPr txBox="1">
            <a:spLocks noGrp="1"/>
          </p:cNvSpPr>
          <p:nvPr>
            <p:ph type="body" idx="1"/>
          </p:nvPr>
        </p:nvSpPr>
        <p:spPr>
          <a:xfrm>
            <a:off x="566928" y="2185416"/>
            <a:ext cx="4179900" cy="3511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583" name="Google Shape;583;p85"/>
          <p:cNvSpPr txBox="1">
            <a:spLocks noGrp="1"/>
          </p:cNvSpPr>
          <p:nvPr>
            <p:ph type="body" idx="2"/>
          </p:nvPr>
        </p:nvSpPr>
        <p:spPr>
          <a:xfrm>
            <a:off x="5029200" y="2185416"/>
            <a:ext cx="4179900" cy="3511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584" name="Google Shape;584;p85"/>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Cross Attention Layer</a:t>
            </a:r>
            <a:endParaRPr/>
          </a:p>
        </p:txBody>
      </p:sp>
      <p:pic>
        <p:nvPicPr>
          <p:cNvPr id="585" name="Google Shape;585;p85"/>
          <p:cNvPicPr preferRelativeResize="0"/>
          <p:nvPr/>
        </p:nvPicPr>
        <p:blipFill rotWithShape="1">
          <a:blip r:embed="rId3">
            <a:alphaModFix/>
          </a:blip>
          <a:srcRect t="1748" r="1419"/>
          <a:stretch/>
        </p:blipFill>
        <p:spPr>
          <a:xfrm>
            <a:off x="566925" y="1837350"/>
            <a:ext cx="10698500" cy="5020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6"/>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Conditioning mechanism in LDM</a:t>
            </a: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sp>
        <p:nvSpPr>
          <p:cNvPr id="591" name="Google Shape;591;p86"/>
          <p:cNvSpPr txBox="1"/>
          <p:nvPr/>
        </p:nvSpPr>
        <p:spPr>
          <a:xfrm>
            <a:off x="660400" y="2933700"/>
            <a:ext cx="114051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endParaRPr sz="1800">
              <a:solidFill>
                <a:srgbClr val="595959"/>
              </a:solidFill>
            </a:endParaRPr>
          </a:p>
          <a:p>
            <a:pPr marL="0" lvl="0" indent="0" algn="l" rtl="0">
              <a:lnSpc>
                <a:spcPct val="115000"/>
              </a:lnSpc>
              <a:spcBef>
                <a:spcPts val="1200"/>
              </a:spcBef>
              <a:spcAft>
                <a:spcPts val="0"/>
              </a:spcAft>
              <a:buNone/>
            </a:pPr>
            <a:endParaRPr sz="1800">
              <a:solidFill>
                <a:srgbClr val="595959"/>
              </a:solidFill>
            </a:endParaRPr>
          </a:p>
          <a:p>
            <a:pPr marL="0" lvl="0" indent="0" algn="l" rtl="0">
              <a:lnSpc>
                <a:spcPct val="115000"/>
              </a:lnSpc>
              <a:spcBef>
                <a:spcPts val="1200"/>
              </a:spcBef>
              <a:spcAft>
                <a:spcPts val="0"/>
              </a:spcAft>
              <a:buNone/>
            </a:pPr>
            <a:endParaRPr sz="1800">
              <a:solidFill>
                <a:srgbClr val="595959"/>
              </a:solidFill>
            </a:endParaRPr>
          </a:p>
          <a:p>
            <a:pPr marL="0" lvl="0" indent="0" algn="l" rtl="0">
              <a:lnSpc>
                <a:spcPct val="115000"/>
              </a:lnSpc>
              <a:spcBef>
                <a:spcPts val="1200"/>
              </a:spcBef>
              <a:spcAft>
                <a:spcPts val="0"/>
              </a:spcAft>
              <a:buNone/>
            </a:pPr>
            <a:r>
              <a:rPr lang="en-US" sz="2100" b="1">
                <a:solidFill>
                  <a:srgbClr val="595959"/>
                </a:solidFill>
              </a:rPr>
              <a:t>Here         denotes a (flattened) intermediate representation of the UNet  implementing</a:t>
            </a:r>
            <a:endParaRPr sz="2100" b="1">
              <a:solidFill>
                <a:srgbClr val="595959"/>
              </a:solidFill>
            </a:endParaRPr>
          </a:p>
          <a:p>
            <a:pPr marL="0" lvl="0" indent="0" algn="l" rtl="0">
              <a:lnSpc>
                <a:spcPct val="115000"/>
              </a:lnSpc>
              <a:spcBef>
                <a:spcPts val="1200"/>
              </a:spcBef>
              <a:spcAft>
                <a:spcPts val="1200"/>
              </a:spcAft>
              <a:buNone/>
            </a:pPr>
            <a:endParaRPr sz="1800">
              <a:solidFill>
                <a:srgbClr val="595959"/>
              </a:solidFill>
            </a:endParaRPr>
          </a:p>
        </p:txBody>
      </p:sp>
      <p:pic>
        <p:nvPicPr>
          <p:cNvPr id="592" name="Google Shape;592;p86"/>
          <p:cNvPicPr preferRelativeResize="0"/>
          <p:nvPr/>
        </p:nvPicPr>
        <p:blipFill rotWithShape="1">
          <a:blip r:embed="rId3">
            <a:alphaModFix/>
          </a:blip>
          <a:srcRect r="61315"/>
          <a:stretch/>
        </p:blipFill>
        <p:spPr>
          <a:xfrm>
            <a:off x="1325175" y="4445538"/>
            <a:ext cx="719079" cy="392712"/>
          </a:xfrm>
          <a:prstGeom prst="rect">
            <a:avLst/>
          </a:prstGeom>
          <a:noFill/>
          <a:ln>
            <a:noFill/>
          </a:ln>
        </p:spPr>
      </p:pic>
      <p:pic>
        <p:nvPicPr>
          <p:cNvPr id="593" name="Google Shape;593;p86"/>
          <p:cNvPicPr preferRelativeResize="0"/>
          <p:nvPr/>
        </p:nvPicPr>
        <p:blipFill rotWithShape="1">
          <a:blip r:embed="rId4">
            <a:alphaModFix/>
          </a:blip>
          <a:srcRect t="2210"/>
          <a:stretch/>
        </p:blipFill>
        <p:spPr>
          <a:xfrm>
            <a:off x="660400" y="2213100"/>
            <a:ext cx="8276674" cy="1656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87"/>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Diffusion models and Latent diffusion model</a:t>
            </a: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sp>
        <p:nvSpPr>
          <p:cNvPr id="599" name="Google Shape;599;p87"/>
          <p:cNvSpPr txBox="1">
            <a:spLocks noGrp="1"/>
          </p:cNvSpPr>
          <p:nvPr>
            <p:ph type="body" idx="1"/>
          </p:nvPr>
        </p:nvSpPr>
        <p:spPr>
          <a:xfrm>
            <a:off x="457200" y="2219600"/>
            <a:ext cx="10425000" cy="3585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2300">
                <a:solidFill>
                  <a:srgbClr val="3C78D8"/>
                </a:solidFill>
              </a:rPr>
              <a:t>Diffusion Model</a:t>
            </a:r>
            <a:endParaRPr sz="2300">
              <a:solidFill>
                <a:srgbClr val="3C78D8"/>
              </a:solidFill>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sz="2300">
                <a:solidFill>
                  <a:srgbClr val="1155CC"/>
                </a:solidFill>
              </a:rPr>
              <a:t>Latent Diffusion Model</a:t>
            </a:r>
            <a:endParaRPr sz="2300">
              <a:solidFill>
                <a:srgbClr val="1155CC"/>
              </a:solidFill>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p:txBody>
      </p:sp>
      <p:pic>
        <p:nvPicPr>
          <p:cNvPr id="600" name="Google Shape;600;p87"/>
          <p:cNvPicPr preferRelativeResize="0"/>
          <p:nvPr/>
        </p:nvPicPr>
        <p:blipFill rotWithShape="1">
          <a:blip r:embed="rId3">
            <a:alphaModFix/>
          </a:blip>
          <a:srcRect t="18558" b="16527"/>
          <a:stretch/>
        </p:blipFill>
        <p:spPr>
          <a:xfrm>
            <a:off x="660400" y="2770800"/>
            <a:ext cx="8166900" cy="800475"/>
          </a:xfrm>
          <a:prstGeom prst="rect">
            <a:avLst/>
          </a:prstGeom>
          <a:noFill/>
          <a:ln>
            <a:noFill/>
          </a:ln>
        </p:spPr>
      </p:pic>
      <p:pic>
        <p:nvPicPr>
          <p:cNvPr id="601" name="Google Shape;601;p87"/>
          <p:cNvPicPr preferRelativeResize="0"/>
          <p:nvPr/>
        </p:nvPicPr>
        <p:blipFill>
          <a:blip r:embed="rId4">
            <a:alphaModFix/>
          </a:blip>
          <a:stretch>
            <a:fillRect/>
          </a:stretch>
        </p:blipFill>
        <p:spPr>
          <a:xfrm>
            <a:off x="660414" y="4572000"/>
            <a:ext cx="8308250" cy="1233100"/>
          </a:xfrm>
          <a:prstGeom prst="rect">
            <a:avLst/>
          </a:prstGeom>
          <a:noFill/>
          <a:ln>
            <a:noFill/>
          </a:ln>
        </p:spPr>
      </p:pic>
      <p:pic>
        <p:nvPicPr>
          <p:cNvPr id="602" name="Google Shape;602;p87"/>
          <p:cNvPicPr preferRelativeResize="0"/>
          <p:nvPr/>
        </p:nvPicPr>
        <p:blipFill>
          <a:blip r:embed="rId5">
            <a:alphaModFix/>
          </a:blip>
          <a:stretch>
            <a:fillRect/>
          </a:stretch>
        </p:blipFill>
        <p:spPr>
          <a:xfrm>
            <a:off x="660400" y="5987900"/>
            <a:ext cx="9890850" cy="911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8"/>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Latent diffusion model Downsampling Experiments</a:t>
            </a: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608" name="Google Shape;608;p88"/>
          <p:cNvPicPr preferRelativeResize="0"/>
          <p:nvPr/>
        </p:nvPicPr>
        <p:blipFill rotWithShape="1">
          <a:blip r:embed="rId3">
            <a:alphaModFix/>
          </a:blip>
          <a:srcRect l="777" t="3722" r="767" b="55105"/>
          <a:stretch/>
        </p:blipFill>
        <p:spPr>
          <a:xfrm>
            <a:off x="184200" y="2226800"/>
            <a:ext cx="11823599" cy="360245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89"/>
          <p:cNvPicPr preferRelativeResize="0"/>
          <p:nvPr/>
        </p:nvPicPr>
        <p:blipFill>
          <a:blip r:embed="rId3">
            <a:alphaModFix/>
          </a:blip>
          <a:stretch>
            <a:fillRect/>
          </a:stretch>
        </p:blipFill>
        <p:spPr>
          <a:xfrm>
            <a:off x="5366100" y="981225"/>
            <a:ext cx="6825900" cy="5876775"/>
          </a:xfrm>
          <a:prstGeom prst="rect">
            <a:avLst/>
          </a:prstGeom>
          <a:noFill/>
          <a:ln>
            <a:noFill/>
          </a:ln>
        </p:spPr>
      </p:pic>
      <p:sp>
        <p:nvSpPr>
          <p:cNvPr id="614" name="Google Shape;614;p89"/>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Latent diffusion model Downsampling Experiments</a:t>
            </a: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700">
              <a:solidFill>
                <a:schemeClr val="dk2"/>
              </a:solidFill>
            </a:endParaRPr>
          </a:p>
          <a:p>
            <a:pPr marL="0" lvl="0" indent="0" algn="l" rtl="0">
              <a:lnSpc>
                <a:spcPct val="80000"/>
              </a:lnSpc>
              <a:spcBef>
                <a:spcPts val="0"/>
              </a:spcBef>
              <a:spcAft>
                <a:spcPts val="0"/>
              </a:spcAft>
              <a:buClr>
                <a:srgbClr val="005BBB"/>
              </a:buClr>
              <a:buSzPts val="3600"/>
              <a:buFont typeface="Georgia"/>
              <a:buNone/>
            </a:pPr>
            <a:endParaRPr sz="1700"/>
          </a:p>
        </p:txBody>
      </p:sp>
      <p:sp>
        <p:nvSpPr>
          <p:cNvPr id="615" name="Google Shape;615;p89"/>
          <p:cNvSpPr txBox="1"/>
          <p:nvPr/>
        </p:nvSpPr>
        <p:spPr>
          <a:xfrm>
            <a:off x="3570275" y="1874413"/>
            <a:ext cx="5611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CelebA-HQ                                         ImageNet                </a:t>
            </a:r>
            <a:endParaRPr sz="2000">
              <a:solidFill>
                <a:schemeClr val="dk1"/>
              </a:solidFill>
            </a:endParaRPr>
          </a:p>
        </p:txBody>
      </p:sp>
      <p:pic>
        <p:nvPicPr>
          <p:cNvPr id="616" name="Google Shape;616;p89"/>
          <p:cNvPicPr preferRelativeResize="0"/>
          <p:nvPr/>
        </p:nvPicPr>
        <p:blipFill rotWithShape="1">
          <a:blip r:embed="rId4">
            <a:alphaModFix/>
          </a:blip>
          <a:srcRect b="51883"/>
          <a:stretch/>
        </p:blipFill>
        <p:spPr>
          <a:xfrm>
            <a:off x="326375" y="2303725"/>
            <a:ext cx="11654625" cy="3467549"/>
          </a:xfrm>
          <a:prstGeom prst="rect">
            <a:avLst/>
          </a:prstGeom>
          <a:noFill/>
          <a:ln>
            <a:noFill/>
          </a:ln>
        </p:spPr>
      </p:pic>
      <p:sp>
        <p:nvSpPr>
          <p:cNvPr id="617" name="Google Shape;617;p89"/>
          <p:cNvSpPr txBox="1"/>
          <p:nvPr/>
        </p:nvSpPr>
        <p:spPr>
          <a:xfrm>
            <a:off x="419338" y="5581350"/>
            <a:ext cx="11468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1"/>
                </a:solidFill>
              </a:rPr>
              <a:t>Figure 7. Comparing LDMs with varying compression on the CelebA-HQ (left) and ImageNet (right) datasets. Different markers indicate {10, 20, 50, 100, 200} sampling steps using DDIM, from right to left along each line. The dashed line shows the FID scores for 200 steps, indicating the strong performance of LDM- {4-8}. FID scores assessed on 5000 samples. All models were trained for 500k (CelebA) / 2M (ImageNet) steps on an A100</a:t>
            </a:r>
            <a:endParaRPr sz="1500" b="1">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0"/>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Qualitative Results On Each Dataset</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623" name="Google Shape;623;p90"/>
          <p:cNvPicPr preferRelativeResize="0"/>
          <p:nvPr/>
        </p:nvPicPr>
        <p:blipFill>
          <a:blip r:embed="rId3">
            <a:alphaModFix/>
          </a:blip>
          <a:stretch>
            <a:fillRect/>
          </a:stretch>
        </p:blipFill>
        <p:spPr>
          <a:xfrm>
            <a:off x="152400" y="2189300"/>
            <a:ext cx="11887201" cy="405720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91"/>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Unconditional Image generation with LDM</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629" name="Google Shape;629;p91"/>
          <p:cNvPicPr preferRelativeResize="0"/>
          <p:nvPr/>
        </p:nvPicPr>
        <p:blipFill rotWithShape="1">
          <a:blip r:embed="rId3">
            <a:alphaModFix/>
          </a:blip>
          <a:srcRect t="5185" r="1234" b="29667"/>
          <a:stretch/>
        </p:blipFill>
        <p:spPr>
          <a:xfrm>
            <a:off x="2293900" y="1923075"/>
            <a:ext cx="7719559" cy="3981626"/>
          </a:xfrm>
          <a:prstGeom prst="rect">
            <a:avLst/>
          </a:prstGeom>
          <a:noFill/>
          <a:ln>
            <a:noFill/>
          </a:ln>
        </p:spPr>
      </p:pic>
      <p:pic>
        <p:nvPicPr>
          <p:cNvPr id="630" name="Google Shape;630;p91"/>
          <p:cNvPicPr preferRelativeResize="0"/>
          <p:nvPr/>
        </p:nvPicPr>
        <p:blipFill rotWithShape="1">
          <a:blip r:embed="rId3">
            <a:alphaModFix/>
          </a:blip>
          <a:srcRect t="69977"/>
          <a:stretch/>
        </p:blipFill>
        <p:spPr>
          <a:xfrm>
            <a:off x="4460375" y="5955663"/>
            <a:ext cx="3575880" cy="8394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92"/>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Text-to-Image Conditioning</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636" name="Google Shape;636;p92"/>
          <p:cNvPicPr preferRelativeResize="0"/>
          <p:nvPr/>
        </p:nvPicPr>
        <p:blipFill>
          <a:blip r:embed="rId3">
            <a:alphaModFix/>
          </a:blip>
          <a:stretch>
            <a:fillRect/>
          </a:stretch>
        </p:blipFill>
        <p:spPr>
          <a:xfrm>
            <a:off x="583850" y="2036900"/>
            <a:ext cx="11024292" cy="4516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Score Matching</a:t>
            </a:r>
            <a:endParaRPr/>
          </a:p>
        </p:txBody>
      </p:sp>
      <p:pic>
        <p:nvPicPr>
          <p:cNvPr id="116" name="Google Shape;116;p20"/>
          <p:cNvPicPr preferRelativeResize="0"/>
          <p:nvPr/>
        </p:nvPicPr>
        <p:blipFill>
          <a:blip r:embed="rId3">
            <a:alphaModFix/>
          </a:blip>
          <a:stretch>
            <a:fillRect/>
          </a:stretch>
        </p:blipFill>
        <p:spPr>
          <a:xfrm>
            <a:off x="457200" y="2102325"/>
            <a:ext cx="7831108" cy="38209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3"/>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Image generation with Latent diffusion model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642" name="Google Shape;642;p93"/>
          <p:cNvPicPr preferRelativeResize="0"/>
          <p:nvPr/>
        </p:nvPicPr>
        <p:blipFill rotWithShape="1">
          <a:blip r:embed="rId3">
            <a:alphaModFix/>
          </a:blip>
          <a:srcRect b="41840"/>
          <a:stretch/>
        </p:blipFill>
        <p:spPr>
          <a:xfrm>
            <a:off x="540413" y="2085563"/>
            <a:ext cx="11111174" cy="3553624"/>
          </a:xfrm>
          <a:prstGeom prst="rect">
            <a:avLst/>
          </a:prstGeom>
          <a:noFill/>
          <a:ln>
            <a:noFill/>
          </a:ln>
        </p:spPr>
      </p:pic>
      <p:pic>
        <p:nvPicPr>
          <p:cNvPr id="643" name="Google Shape;643;p93"/>
          <p:cNvPicPr preferRelativeResize="0"/>
          <p:nvPr/>
        </p:nvPicPr>
        <p:blipFill rotWithShape="1">
          <a:blip r:embed="rId3">
            <a:alphaModFix/>
          </a:blip>
          <a:srcRect t="58125"/>
          <a:stretch/>
        </p:blipFill>
        <p:spPr>
          <a:xfrm>
            <a:off x="4073050" y="5687849"/>
            <a:ext cx="4833825" cy="1113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4"/>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Layout to Image Synthesis</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649" name="Google Shape;649;p94"/>
          <p:cNvPicPr preferRelativeResize="0"/>
          <p:nvPr/>
        </p:nvPicPr>
        <p:blipFill rotWithShape="1">
          <a:blip r:embed="rId3">
            <a:alphaModFix/>
          </a:blip>
          <a:srcRect b="14937"/>
          <a:stretch/>
        </p:blipFill>
        <p:spPr>
          <a:xfrm>
            <a:off x="123950" y="1918950"/>
            <a:ext cx="6292751" cy="3841775"/>
          </a:xfrm>
          <a:prstGeom prst="rect">
            <a:avLst/>
          </a:prstGeom>
          <a:noFill/>
          <a:ln>
            <a:noFill/>
          </a:ln>
        </p:spPr>
      </p:pic>
      <p:pic>
        <p:nvPicPr>
          <p:cNvPr id="650" name="Google Shape;650;p94"/>
          <p:cNvPicPr preferRelativeResize="0"/>
          <p:nvPr/>
        </p:nvPicPr>
        <p:blipFill rotWithShape="1">
          <a:blip r:embed="rId4">
            <a:alphaModFix/>
          </a:blip>
          <a:srcRect b="8792"/>
          <a:stretch/>
        </p:blipFill>
        <p:spPr>
          <a:xfrm>
            <a:off x="6342850" y="2036900"/>
            <a:ext cx="5442048" cy="3671075"/>
          </a:xfrm>
          <a:prstGeom prst="rect">
            <a:avLst/>
          </a:prstGeom>
          <a:noFill/>
          <a:ln>
            <a:noFill/>
          </a:ln>
        </p:spPr>
      </p:pic>
      <p:sp>
        <p:nvSpPr>
          <p:cNvPr id="651" name="Google Shape;651;p94"/>
          <p:cNvSpPr txBox="1"/>
          <p:nvPr/>
        </p:nvSpPr>
        <p:spPr>
          <a:xfrm>
            <a:off x="6250075" y="5697425"/>
            <a:ext cx="5775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dk1"/>
                </a:solidFill>
              </a:rPr>
              <a:t>Figure 9. More samples from our best model for layout-to-image synthesis, LDM-4, which was trained on the Open Images dataset and fine tuned on the COCO dataset. Samples generated with 100 DDIM steps and η = 0. Layouts are from the COCO validation set.</a:t>
            </a:r>
            <a:endParaRPr b="1">
              <a:solidFill>
                <a:schemeClr val="dk1"/>
              </a:solidFill>
            </a:endParaRPr>
          </a:p>
        </p:txBody>
      </p:sp>
      <p:sp>
        <p:nvSpPr>
          <p:cNvPr id="652" name="Google Shape;652;p94"/>
          <p:cNvSpPr txBox="1"/>
          <p:nvPr/>
        </p:nvSpPr>
        <p:spPr>
          <a:xfrm>
            <a:off x="339600" y="5821300"/>
            <a:ext cx="5775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dk1"/>
                </a:solidFill>
              </a:rPr>
              <a:t>Figure 8. Layout-to-image synthesis with an LDM on COCO [4], see Sec. 4.3.1. Quantitative evaluation in the supplement D.3.</a:t>
            </a:r>
            <a:endParaRPr b="1">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5"/>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Convolutional Sampling Beyond 256</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sp>
        <p:nvSpPr>
          <p:cNvPr id="658" name="Google Shape;658;p95"/>
          <p:cNvSpPr txBox="1"/>
          <p:nvPr/>
        </p:nvSpPr>
        <p:spPr>
          <a:xfrm>
            <a:off x="7740125" y="1112300"/>
            <a:ext cx="668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1155CC"/>
                </a:solidFill>
                <a:latin typeface="Georgia"/>
                <a:ea typeface="Georgia"/>
                <a:cs typeface="Georgia"/>
                <a:sym typeface="Georgia"/>
              </a:rPr>
              <a:t>2</a:t>
            </a:r>
            <a:endParaRPr sz="2500" b="1">
              <a:solidFill>
                <a:srgbClr val="1155CC"/>
              </a:solidFill>
              <a:latin typeface="Georgia"/>
              <a:ea typeface="Georgia"/>
              <a:cs typeface="Georgia"/>
              <a:sym typeface="Georgia"/>
            </a:endParaRPr>
          </a:p>
        </p:txBody>
      </p:sp>
      <p:pic>
        <p:nvPicPr>
          <p:cNvPr id="659" name="Google Shape;659;p95"/>
          <p:cNvPicPr preferRelativeResize="0"/>
          <p:nvPr/>
        </p:nvPicPr>
        <p:blipFill>
          <a:blip r:embed="rId3">
            <a:alphaModFix/>
          </a:blip>
          <a:stretch>
            <a:fillRect/>
          </a:stretch>
        </p:blipFill>
        <p:spPr>
          <a:xfrm>
            <a:off x="2414675" y="2036900"/>
            <a:ext cx="6490959" cy="45162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96"/>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Super-Resolution with Latent Diffusion</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665" name="Google Shape;665;p96"/>
          <p:cNvPicPr preferRelativeResize="0"/>
          <p:nvPr/>
        </p:nvPicPr>
        <p:blipFill>
          <a:blip r:embed="rId3">
            <a:alphaModFix/>
          </a:blip>
          <a:stretch>
            <a:fillRect/>
          </a:stretch>
        </p:blipFill>
        <p:spPr>
          <a:xfrm>
            <a:off x="2827300" y="2036900"/>
            <a:ext cx="5472306" cy="45163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7"/>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Super-Resolution with Latent Diffusion</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671" name="Google Shape;671;p97"/>
          <p:cNvPicPr preferRelativeResize="0"/>
          <p:nvPr/>
        </p:nvPicPr>
        <p:blipFill>
          <a:blip r:embed="rId3">
            <a:alphaModFix/>
          </a:blip>
          <a:stretch>
            <a:fillRect/>
          </a:stretch>
        </p:blipFill>
        <p:spPr>
          <a:xfrm>
            <a:off x="95475" y="2281850"/>
            <a:ext cx="11722123" cy="3848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98"/>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Super-Resolution with Latent Diffusion</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677" name="Google Shape;677;p98"/>
          <p:cNvPicPr preferRelativeResize="0"/>
          <p:nvPr/>
        </p:nvPicPr>
        <p:blipFill rotWithShape="1">
          <a:blip r:embed="rId3">
            <a:alphaModFix/>
          </a:blip>
          <a:srcRect l="-650" t="50967" r="650" b="-4432"/>
          <a:stretch/>
        </p:blipFill>
        <p:spPr>
          <a:xfrm>
            <a:off x="660400" y="2073450"/>
            <a:ext cx="10992751" cy="38374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99"/>
          <p:cNvSpPr txBox="1">
            <a:spLocks noGrp="1"/>
          </p:cNvSpPr>
          <p:nvPr>
            <p:ph type="title"/>
          </p:nvPr>
        </p:nvSpPr>
        <p:spPr>
          <a:xfrm>
            <a:off x="241875" y="1320800"/>
            <a:ext cx="11823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Inpainting with Latent Diffusion</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lnSpc>
                <a:spcPct val="80000"/>
              </a:lnSpc>
              <a:spcBef>
                <a:spcPts val="0"/>
              </a:spcBef>
              <a:spcAft>
                <a:spcPts val="0"/>
              </a:spcAft>
              <a:buClr>
                <a:srgbClr val="005BBB"/>
              </a:buClr>
              <a:buSzPts val="3600"/>
              <a:buFont typeface="Georgia"/>
              <a:buNone/>
            </a:pPr>
            <a:endParaRPr/>
          </a:p>
        </p:txBody>
      </p:sp>
      <p:pic>
        <p:nvPicPr>
          <p:cNvPr id="683" name="Google Shape;683;p99"/>
          <p:cNvPicPr preferRelativeResize="0"/>
          <p:nvPr/>
        </p:nvPicPr>
        <p:blipFill>
          <a:blip r:embed="rId3">
            <a:alphaModFix/>
          </a:blip>
          <a:stretch>
            <a:fillRect/>
          </a:stretch>
        </p:blipFill>
        <p:spPr>
          <a:xfrm>
            <a:off x="7856925" y="1191425"/>
            <a:ext cx="3681950" cy="5882551"/>
          </a:xfrm>
          <a:prstGeom prst="rect">
            <a:avLst/>
          </a:prstGeom>
          <a:noFill/>
          <a:ln>
            <a:noFill/>
          </a:ln>
        </p:spPr>
      </p:pic>
      <p:pic>
        <p:nvPicPr>
          <p:cNvPr id="684" name="Google Shape;684;p99"/>
          <p:cNvPicPr preferRelativeResize="0"/>
          <p:nvPr/>
        </p:nvPicPr>
        <p:blipFill>
          <a:blip r:embed="rId4">
            <a:alphaModFix/>
          </a:blip>
          <a:stretch>
            <a:fillRect/>
          </a:stretch>
        </p:blipFill>
        <p:spPr>
          <a:xfrm>
            <a:off x="660400" y="2036888"/>
            <a:ext cx="6833648" cy="3621175"/>
          </a:xfrm>
          <a:prstGeom prst="rect">
            <a:avLst/>
          </a:prstGeom>
          <a:noFill/>
          <a:ln>
            <a:noFill/>
          </a:ln>
        </p:spPr>
      </p:pic>
      <p:pic>
        <p:nvPicPr>
          <p:cNvPr id="685" name="Google Shape;685;p99"/>
          <p:cNvPicPr preferRelativeResize="0"/>
          <p:nvPr/>
        </p:nvPicPr>
        <p:blipFill>
          <a:blip r:embed="rId5">
            <a:alphaModFix/>
          </a:blip>
          <a:stretch>
            <a:fillRect/>
          </a:stretch>
        </p:blipFill>
        <p:spPr>
          <a:xfrm>
            <a:off x="1489888" y="5711500"/>
            <a:ext cx="4529777" cy="1052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00"/>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U-Net Skip Connection</a:t>
            </a:r>
            <a:endParaRPr/>
          </a:p>
        </p:txBody>
      </p:sp>
      <p:pic>
        <p:nvPicPr>
          <p:cNvPr id="692" name="Google Shape;692;p100"/>
          <p:cNvPicPr preferRelativeResize="0"/>
          <p:nvPr/>
        </p:nvPicPr>
        <p:blipFill>
          <a:blip r:embed="rId3">
            <a:alphaModFix/>
          </a:blip>
          <a:stretch>
            <a:fillRect/>
          </a:stretch>
        </p:blipFill>
        <p:spPr>
          <a:xfrm>
            <a:off x="2554275" y="1936475"/>
            <a:ext cx="6778809" cy="4516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1"/>
          <p:cNvSpPr txBox="1">
            <a:spLocks noGrp="1"/>
          </p:cNvSpPr>
          <p:nvPr>
            <p:ph type="body" idx="1"/>
          </p:nvPr>
        </p:nvSpPr>
        <p:spPr>
          <a:xfrm>
            <a:off x="566926" y="2185425"/>
            <a:ext cx="10515600" cy="35115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a:t>Score Based Models - </a:t>
            </a:r>
            <a:r>
              <a:rPr lang="en-US" u="sng">
                <a:solidFill>
                  <a:schemeClr val="hlink"/>
                </a:solidFill>
                <a:hlinkClick r:id="rId3"/>
              </a:rPr>
              <a:t>https://arxiv.org/pdf/1907.05600v3</a:t>
            </a:r>
            <a:endParaRPr/>
          </a:p>
          <a:p>
            <a:pPr marL="457200" lvl="0" indent="-342900" algn="l" rtl="0">
              <a:lnSpc>
                <a:spcPct val="100000"/>
              </a:lnSpc>
              <a:spcBef>
                <a:spcPts val="0"/>
              </a:spcBef>
              <a:spcAft>
                <a:spcPts val="0"/>
              </a:spcAft>
              <a:buSzPts val="1800"/>
              <a:buChar char="●"/>
            </a:pPr>
            <a:r>
              <a:rPr lang="en-US"/>
              <a:t>Denoising Diffusion Probabilistic Model - </a:t>
            </a:r>
            <a:r>
              <a:rPr lang="en-US" u="sng">
                <a:solidFill>
                  <a:schemeClr val="hlink"/>
                </a:solidFill>
                <a:hlinkClick r:id="rId4"/>
              </a:rPr>
              <a:t>https://arxiv.org/pdf/2006.11239</a:t>
            </a:r>
            <a:endParaRPr/>
          </a:p>
          <a:p>
            <a:pPr marL="457200" lvl="0" indent="-342900" algn="l" rtl="0">
              <a:lnSpc>
                <a:spcPct val="100000"/>
              </a:lnSpc>
              <a:spcBef>
                <a:spcPts val="0"/>
              </a:spcBef>
              <a:spcAft>
                <a:spcPts val="0"/>
              </a:spcAft>
              <a:buSzPts val="1800"/>
              <a:buChar char="●"/>
            </a:pPr>
            <a:r>
              <a:rPr lang="en-US"/>
              <a:t>For Math Derivation - </a:t>
            </a:r>
            <a:r>
              <a:rPr lang="en-US" u="sng">
                <a:solidFill>
                  <a:schemeClr val="hlink"/>
                </a:solidFill>
                <a:hlinkClick r:id="rId5"/>
              </a:rPr>
              <a:t>https://lilianweng.github.io/posts/2021-07-11-diffusion-models/</a:t>
            </a:r>
            <a:r>
              <a:rPr lang="en-US"/>
              <a:t>, Outlier</a:t>
            </a:r>
            <a:endParaRPr/>
          </a:p>
          <a:p>
            <a:pPr marL="457200" lvl="0" indent="-342900" algn="l" rtl="0">
              <a:lnSpc>
                <a:spcPct val="100000"/>
              </a:lnSpc>
              <a:spcBef>
                <a:spcPts val="0"/>
              </a:spcBef>
              <a:spcAft>
                <a:spcPts val="0"/>
              </a:spcAft>
              <a:buSzPts val="1800"/>
              <a:buChar char="●"/>
            </a:pPr>
            <a:r>
              <a:rPr lang="en-US"/>
              <a:t>Some improvements done by OpenAI - </a:t>
            </a:r>
            <a:r>
              <a:rPr lang="en-US" u="sng">
                <a:solidFill>
                  <a:schemeClr val="hlink"/>
                </a:solidFill>
                <a:hlinkClick r:id="rId6"/>
              </a:rPr>
              <a:t>https://arxiv.org/pdf/2102.09672</a:t>
            </a:r>
            <a:endParaRPr/>
          </a:p>
          <a:p>
            <a:pPr marL="457200" lvl="0" indent="-342900" algn="l" rtl="0">
              <a:lnSpc>
                <a:spcPct val="100000"/>
              </a:lnSpc>
              <a:spcBef>
                <a:spcPts val="0"/>
              </a:spcBef>
              <a:spcAft>
                <a:spcPts val="0"/>
              </a:spcAft>
              <a:buSzPts val="1800"/>
              <a:buChar char="●"/>
            </a:pPr>
            <a:r>
              <a:rPr lang="en-US"/>
              <a:t>Latent Diffusion Models - </a:t>
            </a:r>
            <a:r>
              <a:rPr lang="en-US" u="sng">
                <a:solidFill>
                  <a:schemeClr val="hlink"/>
                </a:solidFill>
                <a:hlinkClick r:id="rId7"/>
              </a:rPr>
              <a:t>https://arxiv.org/pdf/2112.10752</a:t>
            </a:r>
            <a:endParaRPr/>
          </a:p>
          <a:p>
            <a:pPr marL="0" lvl="0" indent="0" algn="l" rtl="0">
              <a:lnSpc>
                <a:spcPct val="100000"/>
              </a:lnSpc>
              <a:spcBef>
                <a:spcPts val="0"/>
              </a:spcBef>
              <a:spcAft>
                <a:spcPts val="0"/>
              </a:spcAft>
              <a:buNone/>
            </a:pPr>
            <a:endParaRPr/>
          </a:p>
        </p:txBody>
      </p:sp>
      <p:sp>
        <p:nvSpPr>
          <p:cNvPr id="698" name="Google Shape;698;p101"/>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PAPERS REFERRED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02"/>
          <p:cNvSpPr txBox="1">
            <a:spLocks noGrp="1"/>
          </p:cNvSpPr>
          <p:nvPr>
            <p:ph type="title"/>
          </p:nvPr>
        </p:nvSpPr>
        <p:spPr>
          <a:xfrm>
            <a:off x="569475" y="1320800"/>
            <a:ext cx="10515600" cy="46692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rgbClr val="005BBB"/>
              </a:buClr>
              <a:buSzPts val="3600"/>
              <a:buFont typeface="Georgia"/>
              <a:buNone/>
            </a:pPr>
            <a:endParaRPr sz="4500"/>
          </a:p>
          <a:p>
            <a:pPr marL="0" lvl="0" indent="0" algn="ctr" rtl="0">
              <a:lnSpc>
                <a:spcPct val="80000"/>
              </a:lnSpc>
              <a:spcBef>
                <a:spcPts val="0"/>
              </a:spcBef>
              <a:spcAft>
                <a:spcPts val="0"/>
              </a:spcAft>
              <a:buClr>
                <a:srgbClr val="005BBB"/>
              </a:buClr>
              <a:buSzPts val="3600"/>
              <a:buFont typeface="Georgia"/>
              <a:buNone/>
            </a:pPr>
            <a:endParaRPr sz="4500"/>
          </a:p>
          <a:p>
            <a:pPr marL="0" lvl="0" indent="0" algn="l" rtl="0">
              <a:lnSpc>
                <a:spcPct val="80000"/>
              </a:lnSpc>
              <a:spcBef>
                <a:spcPts val="0"/>
              </a:spcBef>
              <a:spcAft>
                <a:spcPts val="0"/>
              </a:spcAft>
              <a:buClr>
                <a:srgbClr val="005BBB"/>
              </a:buClr>
              <a:buSzPts val="3600"/>
              <a:buFont typeface="Georgia"/>
              <a:buNone/>
            </a:pPr>
            <a:r>
              <a:rPr lang="en-US" sz="4500"/>
              <a:t>                        </a:t>
            </a:r>
            <a:endParaRPr sz="4500"/>
          </a:p>
          <a:p>
            <a:pPr marL="2743200" lvl="0" indent="457200" algn="l" rtl="0">
              <a:lnSpc>
                <a:spcPct val="80000"/>
              </a:lnSpc>
              <a:spcBef>
                <a:spcPts val="0"/>
              </a:spcBef>
              <a:spcAft>
                <a:spcPts val="0"/>
              </a:spcAft>
              <a:buClr>
                <a:srgbClr val="005BBB"/>
              </a:buClr>
              <a:buSzPts val="3600"/>
              <a:buFont typeface="Georgia"/>
              <a:buNone/>
            </a:pPr>
            <a:r>
              <a:rPr lang="en-US" sz="5000"/>
              <a:t>THANK YOU!</a:t>
            </a:r>
            <a:endParaRPr sz="5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569475" y="1320800"/>
            <a:ext cx="11015400" cy="670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Georgia"/>
              <a:buNone/>
            </a:pPr>
            <a:r>
              <a:rPr lang="en-US"/>
              <a:t>Score Matching</a:t>
            </a:r>
            <a:endParaRPr/>
          </a:p>
        </p:txBody>
      </p:sp>
      <p:pic>
        <p:nvPicPr>
          <p:cNvPr id="122" name="Google Shape;122;p21"/>
          <p:cNvPicPr preferRelativeResize="0"/>
          <p:nvPr/>
        </p:nvPicPr>
        <p:blipFill>
          <a:blip r:embed="rId3">
            <a:alphaModFix/>
          </a:blip>
          <a:stretch>
            <a:fillRect/>
          </a:stretch>
        </p:blipFill>
        <p:spPr>
          <a:xfrm>
            <a:off x="457200" y="2190792"/>
            <a:ext cx="8832299" cy="3905859"/>
          </a:xfrm>
          <a:prstGeom prst="rect">
            <a:avLst/>
          </a:prstGeom>
          <a:noFill/>
          <a:ln>
            <a:noFill/>
          </a:ln>
        </p:spPr>
      </p:pic>
    </p:spTree>
  </p:cSld>
  <p:clrMapOvr>
    <a:masterClrMapping/>
  </p:clrMapOvr>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3239</Words>
  <Application>Microsoft Office PowerPoint</Application>
  <PresentationFormat>Widescreen</PresentationFormat>
  <Paragraphs>595</Paragraphs>
  <Slides>89</Slides>
  <Notes>89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89</vt:i4>
      </vt:variant>
    </vt:vector>
  </HeadingPairs>
  <TitlesOfParts>
    <vt:vector size="93" baseType="lpstr">
      <vt:lpstr>Arial</vt:lpstr>
      <vt:lpstr>Georgia</vt:lpstr>
      <vt:lpstr>Merriweather Sans</vt:lpstr>
      <vt:lpstr>UB Powerpoint Template</vt:lpstr>
      <vt:lpstr>DIFFUSION MODELS</vt:lpstr>
      <vt:lpstr>WHAT ARE GENERATIVE MODELS?</vt:lpstr>
      <vt:lpstr>Generative Models</vt:lpstr>
      <vt:lpstr>SCORE BASED GENERATIVE MODELS</vt:lpstr>
      <vt:lpstr>What is Score?</vt:lpstr>
      <vt:lpstr>What is score</vt:lpstr>
      <vt:lpstr>Score Matching</vt:lpstr>
      <vt:lpstr>Score Matching</vt:lpstr>
      <vt:lpstr>Score Matching</vt:lpstr>
      <vt:lpstr>Score Matching for Multivariate case</vt:lpstr>
      <vt:lpstr>Score Matching</vt:lpstr>
      <vt:lpstr>Denoising Score Matching</vt:lpstr>
      <vt:lpstr>Denoising Score Matching</vt:lpstr>
      <vt:lpstr>Denoising Score Matching</vt:lpstr>
      <vt:lpstr>Denoising Score Matching</vt:lpstr>
      <vt:lpstr>Denoising Score Matching</vt:lpstr>
      <vt:lpstr>Sampling from a score based model</vt:lpstr>
      <vt:lpstr>Sampling from a score based model</vt:lpstr>
      <vt:lpstr>Challenges of score based Generative Modeling</vt:lpstr>
      <vt:lpstr>The manifold hypothesis</vt:lpstr>
      <vt:lpstr>Low data density regions</vt:lpstr>
      <vt:lpstr>Noise Conditional Score Networks</vt:lpstr>
      <vt:lpstr>Noise Conditional Score Networks</vt:lpstr>
      <vt:lpstr>Noise Conditional Score Networks    </vt:lpstr>
      <vt:lpstr>Noise Conditional Score Networks </vt:lpstr>
      <vt:lpstr>Annealed Langevin Dynamics  </vt:lpstr>
      <vt:lpstr>Next Up    </vt:lpstr>
      <vt:lpstr>DENOISING DIFFUSION PROBABILISTIC MODEL (DDPM) </vt:lpstr>
      <vt:lpstr>Denoising Diffusion Probabilistic Model (DDPM)</vt:lpstr>
      <vt:lpstr>Understanding of DDPM</vt:lpstr>
      <vt:lpstr>PowerPoint Presentation</vt:lpstr>
      <vt:lpstr>PowerPoint Presentation</vt:lpstr>
      <vt:lpstr>PowerPoint Presentation</vt:lpstr>
      <vt:lpstr>PowerPoint Presentation</vt:lpstr>
      <vt:lpstr>PowerPoint Presentation</vt:lpstr>
      <vt:lpstr>Architecture of DDPM</vt:lpstr>
      <vt:lpstr>PowerPoint Presentation</vt:lpstr>
      <vt:lpstr>PowerPoint Presentation</vt:lpstr>
      <vt:lpstr>PAPERS REFERRED</vt:lpstr>
      <vt:lpstr>NEXT UP</vt:lpstr>
      <vt:lpstr>                          THANK YOU!                  SEE YOU NEXT WEEK!</vt:lpstr>
      <vt:lpstr>DIFFUSION MODELS</vt:lpstr>
      <vt:lpstr>LET’S CONTINUE WHERE WE LEFT FROM..  MATH BEHIND DDPM </vt:lpstr>
      <vt:lpstr>Let’s fix some Notations</vt:lpstr>
      <vt:lpstr>Now let’s define some functions</vt:lpstr>
      <vt:lpstr>Now let’s define some functions</vt:lpstr>
      <vt:lpstr>Let’s dive into the forward process</vt:lpstr>
      <vt:lpstr>Let’s look into the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Improvement we can think of</vt:lpstr>
      <vt:lpstr>LATENT DIFFUSION MODEL </vt:lpstr>
      <vt:lpstr>Denosing Diffusion Model</vt:lpstr>
      <vt:lpstr>LDM helps with Limited Computationally Resource                </vt:lpstr>
      <vt:lpstr>Perceptual compression and Semantic compression</vt:lpstr>
      <vt:lpstr>PowerPoint Presentation</vt:lpstr>
      <vt:lpstr>Train Autoencoder in Adversarial Manner                </vt:lpstr>
      <vt:lpstr>Cross Attention Layer</vt:lpstr>
      <vt:lpstr>Conditioning mechanism in LDM                </vt:lpstr>
      <vt:lpstr>Diffusion models and Latent diffusion model                </vt:lpstr>
      <vt:lpstr>Latent diffusion model Downsampling Experiments              </vt:lpstr>
      <vt:lpstr>Latent diffusion model Downsampling Experiments              </vt:lpstr>
      <vt:lpstr>Qualitative Results On Each Dataset             </vt:lpstr>
      <vt:lpstr>Unconditional Image generation with LDM             </vt:lpstr>
      <vt:lpstr>Text-to-Image Conditioning             </vt:lpstr>
      <vt:lpstr>Image generation with Latent diffusion model              </vt:lpstr>
      <vt:lpstr>Layout to Image Synthesis             </vt:lpstr>
      <vt:lpstr>Convolutional Sampling Beyond 256             </vt:lpstr>
      <vt:lpstr>Super-Resolution with Latent Diffusion             </vt:lpstr>
      <vt:lpstr>Super-Resolution with Latent Diffusion             </vt:lpstr>
      <vt:lpstr>Super-Resolution with Latent Diffusion             </vt:lpstr>
      <vt:lpstr>Inpainting with Latent Diffusion             </vt:lpstr>
      <vt:lpstr>U-Net Skip Connection</vt:lpstr>
      <vt:lpstr>PAPERS REFERRED</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Vamshi Krishna Kyatham</cp:lastModifiedBy>
  <cp:revision>4</cp:revision>
  <dcterms:modified xsi:type="dcterms:W3CDTF">2024-10-07T20:46:02Z</dcterms:modified>
</cp:coreProperties>
</file>